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396" r:id="rId2"/>
    <p:sldId id="462" r:id="rId3"/>
    <p:sldId id="465" r:id="rId4"/>
    <p:sldId id="466" r:id="rId5"/>
    <p:sldId id="467" r:id="rId6"/>
    <p:sldId id="468" r:id="rId7"/>
    <p:sldId id="469" r:id="rId8"/>
    <p:sldId id="470" r:id="rId9"/>
    <p:sldId id="475" r:id="rId10"/>
    <p:sldId id="471" r:id="rId11"/>
    <p:sldId id="472" r:id="rId12"/>
    <p:sldId id="495" r:id="rId13"/>
    <p:sldId id="476" r:id="rId14"/>
    <p:sldId id="474" r:id="rId15"/>
    <p:sldId id="484" r:id="rId16"/>
    <p:sldId id="485" r:id="rId17"/>
    <p:sldId id="486" r:id="rId18"/>
    <p:sldId id="487" r:id="rId19"/>
    <p:sldId id="488" r:id="rId20"/>
    <p:sldId id="489" r:id="rId21"/>
    <p:sldId id="490" r:id="rId22"/>
    <p:sldId id="491" r:id="rId2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93" userDrawn="1">
          <p15:clr>
            <a:srgbClr val="A4A3A4"/>
          </p15:clr>
        </p15:guide>
        <p15:guide id="3" pos="7559" userDrawn="1">
          <p15:clr>
            <a:srgbClr val="A4A3A4"/>
          </p15:clr>
        </p15:guide>
        <p15:guide id="5" orient="horz" pos="822" userDrawn="1">
          <p15:clr>
            <a:srgbClr val="A4A3A4"/>
          </p15:clr>
        </p15:guide>
        <p15:guide id="6" orient="horz" pos="3090" userDrawn="1">
          <p15:clr>
            <a:srgbClr val="A4A3A4"/>
          </p15:clr>
        </p15:guide>
        <p15:guide id="7" pos="189" userDrawn="1">
          <p15:clr>
            <a:srgbClr val="A4A3A4"/>
          </p15:clr>
        </p15:guide>
        <p15:guide id="9" pos="3840" userDrawn="1">
          <p15:clr>
            <a:srgbClr val="A4A3A4"/>
          </p15:clr>
        </p15:guide>
        <p15:guide id="14" pos="7423" userDrawn="1">
          <p15:clr>
            <a:srgbClr val="A4A3A4"/>
          </p15:clr>
        </p15:guide>
        <p15:guide id="15" pos="2230" userDrawn="1">
          <p15:clr>
            <a:srgbClr val="A4A3A4"/>
          </p15:clr>
        </p15:guide>
        <p15:guide id="16" orient="horz" pos="618" userDrawn="1">
          <p15:clr>
            <a:srgbClr val="A4A3A4"/>
          </p15:clr>
        </p15:guide>
        <p15:guide id="17" pos="524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C2E5F0"/>
    <a:srgbClr val="E4EEF8"/>
    <a:srgbClr val="66FFFF"/>
    <a:srgbClr val="96E2EA"/>
    <a:srgbClr val="C0EDF2"/>
    <a:srgbClr val="BCD6EE"/>
    <a:srgbClr val="000000"/>
    <a:srgbClr val="F19375"/>
    <a:srgbClr val="A54C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02" autoAdjust="0"/>
    <p:restoredTop sz="96395" autoAdjust="0"/>
  </p:normalViewPr>
  <p:slideViewPr>
    <p:cSldViewPr snapToGrid="0" showGuides="1">
      <p:cViewPr>
        <p:scale>
          <a:sx n="77" d="100"/>
          <a:sy n="77" d="100"/>
        </p:scale>
        <p:origin x="-642" y="6"/>
      </p:cViewPr>
      <p:guideLst>
        <p:guide orient="horz" pos="822"/>
        <p:guide orient="horz" pos="3090"/>
        <p:guide orient="horz" pos="618"/>
        <p:guide pos="393"/>
        <p:guide pos="7559"/>
        <p:guide pos="189"/>
        <p:guide pos="3840"/>
        <p:guide pos="7423"/>
        <p:guide pos="2230"/>
        <p:guide pos="52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68400" cy="684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B0271-696A-4A81-ABCB-F3C15061E2C6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2B882-54BB-4A3F-A288-91EC00279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6417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F4647-228F-4B9C-8AE9-E5149BFFE16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184CB-E6A9-4018-AA34-EF4D18A0E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4389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043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869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876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94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278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490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126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716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697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45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293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6563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761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2511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992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089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117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806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040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685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90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192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70EE-E3D2-46E2-8C47-ACC4ABDFA53B}" type="datetime1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635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5FED-7ED2-4385-B721-679387D435A7}" type="datetime1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90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98C1-713A-409A-A79B-2565E966B830}" type="datetime1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803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A6960-AF1A-4681-9261-07C8E0E50780}" type="datetime1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14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4F45-81F6-4A69-AB92-77687D055A85}" type="datetime1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60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5276-80C3-4245-8493-A3BEB3D9EC79}" type="datetime1">
              <a:rPr lang="ru-RU" smtClean="0"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81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977-1B0B-49C8-90CD-56CB6B5F128E}" type="datetime1">
              <a:rPr lang="ru-RU" smtClean="0"/>
              <a:t>20.02.2025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46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B273-A719-4FE0-BCD0-BB5E0AA1AB01}" type="datetime1">
              <a:rPr lang="ru-RU" smtClean="0"/>
              <a:t>20.02.2025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477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BB2-3D87-4E2A-A541-EB042932E14C}" type="datetime1">
              <a:rPr lang="ru-RU" smtClean="0"/>
              <a:t>20.02.2025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0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5667-F095-4A4D-80C8-91E894CC24F9}" type="datetime1">
              <a:rPr lang="ru-RU" smtClean="0"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48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00B2-1C6B-4F7F-8B84-9FD767DB88DC}" type="datetime1">
              <a:rPr lang="ru-RU" smtClean="0"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77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C0502-FE03-4847-AEC8-752E59D937C7}" type="datetime1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A2703-0EC3-457A-9946-013C4D6DA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4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1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-226" r="3433" b="19192"/>
          <a:stretch/>
        </p:blipFill>
        <p:spPr>
          <a:xfrm>
            <a:off x="973266" y="1892768"/>
            <a:ext cx="7302937" cy="355479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6290973" y="229321"/>
            <a:ext cx="5125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5B9BD5">
                    <a:lumMod val="20000"/>
                    <a:lumOff val="80000"/>
                  </a:srgbClr>
                </a:solidFill>
                <a:latin typeface="Franklin Gothic Demi Cond" pitchFamily="34" charset="0"/>
                <a:ea typeface="Arial Unicode MS" pitchFamily="34" charset="-128"/>
                <a:cs typeface="Times New Roman" pitchFamily="18" charset="0"/>
              </a:rPr>
              <a:t>КРАСНОДАРСКОЕ ВЫСШЕЕ ВОЕННОЕ УЧИЛИЩЕ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2110" y="6362355"/>
            <a:ext cx="12218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5B9BD5">
                    <a:lumMod val="20000"/>
                    <a:lumOff val="80000"/>
                  </a:srgbClr>
                </a:solidFill>
                <a:latin typeface="Franklin Gothic Demi Cond" pitchFamily="34" charset="0"/>
                <a:ea typeface="Arial Unicode MS" pitchFamily="34" charset="-128"/>
                <a:cs typeface="Times New Roman" pitchFamily="18" charset="0"/>
              </a:rPr>
              <a:t>КРАСНОДАР 2023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0411" y="1205738"/>
            <a:ext cx="7912852" cy="54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85353" fontAlgn="ctr">
              <a:lnSpc>
                <a:spcPct val="90000"/>
              </a:lnSpc>
            </a:pPr>
            <a:r>
              <a:rPr lang="ru-RU" sz="3200" b="1" kern="0" dirty="0">
                <a:solidFill>
                  <a:schemeClr val="bg1"/>
                </a:solidFill>
                <a:effectLst>
                  <a:glow rad="101600">
                    <a:prstClr val="black">
                      <a:alpha val="60000"/>
                    </a:prstClr>
                  </a:glow>
                </a:effectLst>
                <a:latin typeface="Arial Narrow" panose="020B0606020202030204" pitchFamily="34" charset="0"/>
                <a:cs typeface="Arial" pitchFamily="34" charset="0"/>
              </a:rPr>
              <a:t>Краснодарское высшее военное училище</a:t>
            </a:r>
          </a:p>
        </p:txBody>
      </p:sp>
      <p:pic>
        <p:nvPicPr>
          <p:cNvPr id="1026" name="Picture 2" descr="Эмблема Большая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295" y="1543030"/>
            <a:ext cx="3244518" cy="407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3" y="2814824"/>
            <a:ext cx="2083645" cy="250216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10411" y="5324171"/>
            <a:ext cx="7912852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85353" fontAlgn="ctr">
              <a:lnSpc>
                <a:spcPct val="80000"/>
              </a:lnSpc>
            </a:pPr>
            <a:r>
              <a:rPr lang="ru-RU" sz="2800" b="1" kern="0" dirty="0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</a:effectLst>
                <a:latin typeface="Arial Narrow" panose="020B0606020202030204" pitchFamily="34" charset="0"/>
                <a:cs typeface="Arial" pitchFamily="34" charset="0"/>
              </a:rPr>
              <a:t>«Вопросы поступления и обучения курсантов </a:t>
            </a:r>
          </a:p>
          <a:p>
            <a:pPr lvl="0" algn="ctr" defTabSz="1285353" fontAlgn="ctr">
              <a:lnSpc>
                <a:spcPct val="80000"/>
              </a:lnSpc>
            </a:pPr>
            <a:r>
              <a:rPr lang="ru-RU" sz="2800" b="1" kern="0" dirty="0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</a:effectLst>
                <a:latin typeface="Arial Narrow" panose="020B0606020202030204" pitchFamily="34" charset="0"/>
                <a:cs typeface="Arial" pitchFamily="34" charset="0"/>
              </a:rPr>
              <a:t>в Краснодарском высшем военном училище»</a:t>
            </a:r>
          </a:p>
        </p:txBody>
      </p:sp>
    </p:spTree>
    <p:extLst>
      <p:ext uri="{BB962C8B-B14F-4D97-AF65-F5344CB8AC3E}">
        <p14:creationId xmlns:p14="http://schemas.microsoft.com/office/powerpoint/2010/main" val="2686876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Оценка уровня общеобразовательной подготовленности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10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Скругленный прямоугольник 4"/>
          <p:cNvSpPr>
            <a:spLocks/>
          </p:cNvSpPr>
          <p:nvPr/>
        </p:nvSpPr>
        <p:spPr>
          <a:xfrm>
            <a:off x="143542" y="1799549"/>
            <a:ext cx="11873490" cy="149959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925" y="1901412"/>
            <a:ext cx="11408725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4500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Проводится:</a:t>
            </a:r>
          </a:p>
          <a:p>
            <a:pPr indent="444500" algn="just"/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по результатам ЕГЭ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, полученным в период 2020-2024 гг.;</a:t>
            </a:r>
          </a:p>
          <a:p>
            <a:pPr indent="444500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по результатам  вступительных испытаний, проводимых училищем самостоятельно (для отдельных категорий поступающих)</a:t>
            </a:r>
          </a:p>
        </p:txBody>
      </p:sp>
      <p:sp>
        <p:nvSpPr>
          <p:cNvPr id="7" name="Скругленный прямоугольник 6"/>
          <p:cNvSpPr>
            <a:spLocks/>
          </p:cNvSpPr>
          <p:nvPr/>
        </p:nvSpPr>
        <p:spPr>
          <a:xfrm>
            <a:off x="143542" y="4355316"/>
            <a:ext cx="11873490" cy="183184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5924" y="4455627"/>
            <a:ext cx="11408725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4500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Проводится по результатам освоения поступающими образовательной программы</a:t>
            </a:r>
            <a:r>
              <a:rPr lang="en-US" sz="2000" b="1" dirty="0">
                <a:ln/>
                <a:latin typeface="Seattle Sans [RUS by me]" panose="00000400000000000000" pitchFamily="2" charset="0"/>
              </a:rPr>
              <a:t> (</a:t>
            </a:r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величина среднего балла 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по документу об образовании</a:t>
            </a:r>
            <a:r>
              <a:rPr lang="en-US" sz="2000" b="1" dirty="0">
                <a:ln/>
                <a:latin typeface="Seattle Sans [RUS by me]" panose="00000400000000000000" pitchFamily="2" charset="0"/>
              </a:rPr>
              <a:t>):</a:t>
            </a:r>
          </a:p>
          <a:p>
            <a:pPr indent="444500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среднего общего образования;</a:t>
            </a:r>
            <a:endParaRPr lang="en-US" sz="2000" b="1" dirty="0">
              <a:ln/>
              <a:latin typeface="Seattle Sans [RUS by me]" panose="00000400000000000000" pitchFamily="2" charset="0"/>
            </a:endParaRPr>
          </a:p>
          <a:p>
            <a:pPr indent="444500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среднего профессионального образования </a:t>
            </a:r>
            <a:r>
              <a:rPr lang="ru-RU" sz="2000" b="1" dirty="0">
                <a:ln/>
                <a:solidFill>
                  <a:srgbClr val="FF0000"/>
                </a:solidFill>
                <a:latin typeface="Seattle Sans [RUS by me]" panose="00000400000000000000" pitchFamily="2" charset="0"/>
              </a:rPr>
              <a:t>по программам подготовки квалифицированных рабочих (служащих)</a:t>
            </a:r>
          </a:p>
        </p:txBody>
      </p:sp>
      <p:sp>
        <p:nvSpPr>
          <p:cNvPr id="10" name="Скругленный прямоугольник 9"/>
          <p:cNvSpPr>
            <a:spLocks/>
          </p:cNvSpPr>
          <p:nvPr/>
        </p:nvSpPr>
        <p:spPr>
          <a:xfrm>
            <a:off x="1128046" y="1099074"/>
            <a:ext cx="9938758" cy="6001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6639" y="1184476"/>
            <a:ext cx="8998722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200" b="1" dirty="0">
                <a:ln/>
                <a:latin typeface="Seattle Sans [RUS by me]" panose="00000400000000000000" pitchFamily="2" charset="0"/>
              </a:rPr>
              <a:t>По программам ВЫСШЕГО ОБРАЗОВАНИЯ</a:t>
            </a:r>
            <a:endParaRPr lang="ru-RU" sz="2200" b="1" dirty="0">
              <a:ln/>
              <a:solidFill>
                <a:srgbClr val="C00000"/>
              </a:solidFill>
              <a:latin typeface="Seattle Sans [RUS by me]" panose="00000400000000000000" pitchFamily="2" charset="0"/>
            </a:endParaRPr>
          </a:p>
        </p:txBody>
      </p:sp>
      <p:sp>
        <p:nvSpPr>
          <p:cNvPr id="13" name="Скругленный прямоугольник 12"/>
          <p:cNvSpPr>
            <a:spLocks/>
          </p:cNvSpPr>
          <p:nvPr/>
        </p:nvSpPr>
        <p:spPr>
          <a:xfrm>
            <a:off x="1128045" y="3619143"/>
            <a:ext cx="9938759" cy="6001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9497" y="3704545"/>
            <a:ext cx="9998579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200" b="1" dirty="0">
                <a:ln/>
                <a:latin typeface="Seattle Sans [RUS by me]" panose="00000400000000000000" pitchFamily="2" charset="0"/>
              </a:rPr>
              <a:t>По программе СРЕДНЕГО ПРОФЕССИОНАЛЬНОГО ОБРАЗОВАНИЯ</a:t>
            </a:r>
            <a:endParaRPr lang="ru-RU" sz="2200" b="1" dirty="0">
              <a:ln/>
              <a:solidFill>
                <a:srgbClr val="C00000"/>
              </a:solidFill>
              <a:latin typeface="Seattle Sans [RUS by me]" panose="00000400000000000000" pitchFamily="2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57" y="2282959"/>
            <a:ext cx="267550" cy="2663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57" y="2588769"/>
            <a:ext cx="267550" cy="26638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993" y="5146589"/>
            <a:ext cx="267550" cy="2663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993" y="5463257"/>
            <a:ext cx="267550" cy="26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57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Минимально необходимые баллы для поступления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11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10" name="Group 438">
            <a:extLst>
              <a:ext uri="{FF2B5EF4-FFF2-40B4-BE49-F238E27FC236}">
                <a16:creationId xmlns:a16="http://schemas.microsoft.com/office/drawing/2014/main" xmlns="" id="{2D0E7C86-DEAB-40FB-9517-18FFD8546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734147"/>
              </p:ext>
            </p:extLst>
          </p:nvPr>
        </p:nvGraphicFramePr>
        <p:xfrm>
          <a:off x="325110" y="2424212"/>
          <a:ext cx="11490881" cy="3200364"/>
        </p:xfrm>
        <a:graphic>
          <a:graphicData uri="http://schemas.openxmlformats.org/drawingml/2006/table">
            <a:tbl>
              <a:tblPr/>
              <a:tblGrid>
                <a:gridCol w="15452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733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3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93080">
                  <a:extLst>
                    <a:ext uri="{9D8B030D-6E8A-4147-A177-3AD203B41FA5}">
                      <a16:colId xmlns:a16="http://schemas.microsoft.com/office/drawing/2014/main" xmlns="" val="1704567836"/>
                    </a:ext>
                  </a:extLst>
                </a:gridCol>
                <a:gridCol w="1593080">
                  <a:extLst>
                    <a:ext uri="{9D8B030D-6E8A-4147-A177-3AD203B41FA5}">
                      <a16:colId xmlns:a16="http://schemas.microsoft.com/office/drawing/2014/main" xmlns="" val="1936548260"/>
                    </a:ext>
                  </a:extLst>
                </a:gridCol>
                <a:gridCol w="1593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885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Код специальности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Наименование специальности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Русский язык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Математика (профильная)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Физика/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Информатика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 ИКТ*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История/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Информатика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 ИКТ**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2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56.05.06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Защита информации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/>
                      </a:r>
                      <a:b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</a:b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на объектах информатизации военного назначения</a:t>
                      </a:r>
                      <a:r>
                        <a:rPr kumimoji="0" lang="ru-RU" sz="16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endParaRPr kumimoji="0" lang="ru-RU" sz="16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39/40*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2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56.05.04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Управление персоналом (Вооруженные Силы Российской Федерации, другие войска, воинские формирования </a:t>
                      </a:r>
                      <a:br>
                        <a:rPr kumimoji="0" lang="ru-RU" sz="16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ru-RU" sz="16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 приравненные к ним органы Российской Федерации)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40/40**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28652439"/>
                  </a:ext>
                </a:extLst>
              </a:tr>
            </a:tbl>
          </a:graphicData>
        </a:graphic>
      </p:graphicFrame>
      <p:sp>
        <p:nvSpPr>
          <p:cNvPr id="11" name="Скругленный прямоугольник 7">
            <a:extLst>
              <a:ext uri="{FF2B5EF4-FFF2-40B4-BE49-F238E27FC236}">
                <a16:creationId xmlns:a16="http://schemas.microsoft.com/office/drawing/2014/main" xmlns="" id="{84A739B6-0BEE-443A-BEED-435A18C2FC18}"/>
              </a:ext>
            </a:extLst>
          </p:cNvPr>
          <p:cNvSpPr>
            <a:spLocks/>
          </p:cNvSpPr>
          <p:nvPr/>
        </p:nvSpPr>
        <p:spPr>
          <a:xfrm>
            <a:off x="325110" y="1037855"/>
            <a:ext cx="11490879" cy="119084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C99BAB2-24E0-457C-AEC3-F199B7D5702F}"/>
              </a:ext>
            </a:extLst>
          </p:cNvPr>
          <p:cNvSpPr txBox="1"/>
          <p:nvPr/>
        </p:nvSpPr>
        <p:spPr>
          <a:xfrm>
            <a:off x="550006" y="1139718"/>
            <a:ext cx="1104109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4500" algn="just"/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Минимально необходимые баллы 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результатов ЕГЭ (вступительных испытаний, проводимых училищем самостоятельно), подтверждающие успешное прохождение вступительных испытаний: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E7807E3-9B8F-4985-AB6C-1050338C5690}"/>
              </a:ext>
            </a:extLst>
          </p:cNvPr>
          <p:cNvSpPr txBox="1"/>
          <p:nvPr/>
        </p:nvSpPr>
        <p:spPr>
          <a:xfrm>
            <a:off x="-37197" y="5718282"/>
            <a:ext cx="1104109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4500" algn="just"/>
            <a:r>
              <a:rPr lang="ru-RU" sz="1200" b="1" dirty="0">
                <a:ln/>
                <a:solidFill>
                  <a:schemeClr val="bg1"/>
                </a:solidFill>
                <a:latin typeface="Seattle Sans [RUS by me]" panose="00000400000000000000" pitchFamily="2" charset="0"/>
              </a:rPr>
              <a:t>* Поступающие выбирают одно из вступительных испытаний на выбор: Физику или Информатику и ИКТ</a:t>
            </a:r>
          </a:p>
          <a:p>
            <a:pPr indent="444500" algn="just"/>
            <a:r>
              <a:rPr lang="ru-RU" sz="1200" b="1" dirty="0">
                <a:ln/>
                <a:solidFill>
                  <a:schemeClr val="bg1"/>
                </a:solidFill>
                <a:latin typeface="Seattle Sans [RUS by me]" panose="00000400000000000000" pitchFamily="2" charset="0"/>
              </a:rPr>
              <a:t>** Поступающие выбирают одно из вступительных испытаний на выбор: Историю или Информатику и ИКТ</a:t>
            </a:r>
          </a:p>
          <a:p>
            <a:pPr indent="444500" algn="just"/>
            <a:endParaRPr lang="ru-RU" sz="1200" b="1" dirty="0">
              <a:ln/>
              <a:solidFill>
                <a:schemeClr val="bg1"/>
              </a:solidFill>
              <a:latin typeface="Seattle Sans [RUS by me]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138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Оценка уровня физической подготовленности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12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5" name="Group 4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724820"/>
              </p:ext>
            </p:extLst>
          </p:nvPr>
        </p:nvGraphicFramePr>
        <p:xfrm>
          <a:off x="325108" y="2508220"/>
          <a:ext cx="11490881" cy="3870936"/>
        </p:xfrm>
        <a:graphic>
          <a:graphicData uri="http://schemas.openxmlformats.org/drawingml/2006/table">
            <a:tbl>
              <a:tblPr/>
              <a:tblGrid>
                <a:gridCol w="17002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234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382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2816">
                  <a:extLst>
                    <a:ext uri="{9D8B030D-6E8A-4147-A177-3AD203B41FA5}">
                      <a16:colId xmlns:a16="http://schemas.microsoft.com/office/drawing/2014/main" xmlns="" val="1704567836"/>
                    </a:ext>
                  </a:extLst>
                </a:gridCol>
                <a:gridCol w="1593080">
                  <a:extLst>
                    <a:ext uri="{9D8B030D-6E8A-4147-A177-3AD203B41FA5}">
                      <a16:colId xmlns:a16="http://schemas.microsoft.com/office/drawing/2014/main" xmlns="" val="1936548260"/>
                    </a:ext>
                  </a:extLst>
                </a:gridCol>
                <a:gridCol w="1593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92974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Возраст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«Сила»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«Быстрота»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«Выносливость»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Требования к уровню физической подготовки (минимум баллов)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631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 одном упражнении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 трех упражнениях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108542856"/>
                  </a:ext>
                </a:extLst>
              </a:tr>
              <a:tr h="8143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до 25 лет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подтягивание на перекладине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подъем переворотом на перекладине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подъем силой на перекладине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рывок гири</a:t>
                      </a:r>
                      <a:endParaRPr kumimoji="0" lang="ru-RU" sz="14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бег на 60 м</a:t>
                      </a:r>
                      <a:endParaRPr lang="en-US" sz="1400" dirty="0"/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бег на 100 м</a:t>
                      </a:r>
                      <a:endParaRPr lang="en-US" sz="1400" dirty="0"/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челночный бег 10х10 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бег на 1 км</a:t>
                      </a:r>
                      <a:endParaRPr lang="en-US" sz="1400" dirty="0"/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бег на 3 км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120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6439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25 – 29 лет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подтягивание на перекладине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подъем переворотом на перекладине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подъем силой на перекладине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сгибание и разгибание рук в упоре лежа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рывок гири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толчок двух гирь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жим штанги лежа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бег на 400 м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бег на 1 км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бег на 3 км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110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28652439"/>
                  </a:ext>
                </a:extLst>
              </a:tr>
            </a:tbl>
          </a:graphicData>
        </a:graphic>
      </p:graphicFrame>
      <p:sp>
        <p:nvSpPr>
          <p:cNvPr id="8" name="Скругленный прямоугольник 7"/>
          <p:cNvSpPr>
            <a:spLocks/>
          </p:cNvSpPr>
          <p:nvPr/>
        </p:nvSpPr>
        <p:spPr>
          <a:xfrm>
            <a:off x="325110" y="1004790"/>
            <a:ext cx="11490879" cy="131966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006" y="995556"/>
            <a:ext cx="1104109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Выполняются следующие физические упражнения:</a:t>
            </a:r>
          </a:p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упражнения на силу</a:t>
            </a:r>
          </a:p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упражнения на быстроту</a:t>
            </a:r>
          </a:p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упражнения на выносливость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22" y="1357428"/>
            <a:ext cx="267550" cy="2663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443" y="1638017"/>
            <a:ext cx="267550" cy="2663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443" y="1937116"/>
            <a:ext cx="267550" cy="26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918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Оценка уровня профессиональной подготовленности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13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Скругленный прямоугольник 4"/>
          <p:cNvSpPr>
            <a:spLocks/>
          </p:cNvSpPr>
          <p:nvPr/>
        </p:nvSpPr>
        <p:spPr>
          <a:xfrm>
            <a:off x="295720" y="4700187"/>
            <a:ext cx="11582934" cy="143569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7200" y="4756314"/>
            <a:ext cx="1132203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Кандидат считается </a:t>
            </a:r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не прошедшим дополнительное вступительное испытание 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если: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в сумме по двум темам набрал менее 60 баллов;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по любой из тем набрал менее 21 балла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47" y="5440775"/>
            <a:ext cx="267550" cy="2663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47" y="5743172"/>
            <a:ext cx="267550" cy="266385"/>
          </a:xfrm>
          <a:prstGeom prst="rect">
            <a:avLst/>
          </a:prstGeom>
        </p:spPr>
      </p:pic>
      <p:sp>
        <p:nvSpPr>
          <p:cNvPr id="9" name="Скругленный прямоугольник 8"/>
          <p:cNvSpPr>
            <a:spLocks/>
          </p:cNvSpPr>
          <p:nvPr/>
        </p:nvSpPr>
        <p:spPr>
          <a:xfrm>
            <a:off x="295720" y="1019542"/>
            <a:ext cx="11582934" cy="15042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7200" y="1101308"/>
            <a:ext cx="1132203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 algn="just"/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Проводится с поступающими по специальности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: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56.05.06 Защита информации на объектах информатизации военного назначения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Форма проведения вступительного испытания - </a:t>
            </a:r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собеседование</a:t>
            </a:r>
          </a:p>
        </p:txBody>
      </p:sp>
      <p:sp>
        <p:nvSpPr>
          <p:cNvPr id="11" name="Скругленный прямоугольник 10"/>
          <p:cNvSpPr>
            <a:spLocks/>
          </p:cNvSpPr>
          <p:nvPr/>
        </p:nvSpPr>
        <p:spPr>
          <a:xfrm>
            <a:off x="295720" y="2736761"/>
            <a:ext cx="11582934" cy="176687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7200" y="2809980"/>
            <a:ext cx="11322030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Экзаменационный билет содержит две темы для собеседования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Темы собеседований </a:t>
            </a:r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размещены на сайте училища 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в разделе «Поступающим» (в программе дополнительного вступительного испытания)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Ответ на каждую из тем оценивается по 50-ти бальной шкале.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Итоговая оценка – сумма баллов по каждой из тем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47" y="2850243"/>
            <a:ext cx="267550" cy="2663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47" y="3172755"/>
            <a:ext cx="267550" cy="2663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47" y="3783997"/>
            <a:ext cx="267550" cy="26638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27" y="4096649"/>
            <a:ext cx="267550" cy="26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40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Учет индивидуальных достижений кандидатов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14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Скругленный прямоугольник 4"/>
          <p:cNvSpPr>
            <a:spLocks/>
          </p:cNvSpPr>
          <p:nvPr/>
        </p:nvSpPr>
        <p:spPr>
          <a:xfrm>
            <a:off x="68366" y="995783"/>
            <a:ext cx="12002393" cy="520846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3106" y="1091547"/>
            <a:ext cx="11168114" cy="50167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Учитываются следующие индивидуальные достижения (при поступлении </a:t>
            </a:r>
            <a:br>
              <a:rPr lang="ru-RU" sz="2000" b="1" dirty="0">
                <a:ln/>
                <a:latin typeface="Seattle Sans [RUS by me]" panose="00000400000000000000" pitchFamily="2" charset="0"/>
              </a:rPr>
            </a:br>
            <a:r>
              <a:rPr lang="ru-RU" sz="2000" b="1" dirty="0">
                <a:ln/>
                <a:latin typeface="Seattle Sans [RUS by me]" panose="00000400000000000000" pitchFamily="2" charset="0"/>
              </a:rPr>
              <a:t>по программам высшего образования):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чемпионы и призеры Олимпийских игр, чемпионы мира, чемпионы Европы;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наличие аттестата о среднем общем образовании с отличием;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наличие диплома о среднем профессиональном образовании с отличием;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наличие аттестата о среднем общем образовании, выданного общеобразовательными организациями со специальными наименованиями;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результаты участия в олимпиадах (победители и призеры);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наличие спортивных разрядов и званий;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наличие государственных наград и ведомственных знаков отличия Министерства обороны Российской Федерации;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наличие удостоверения ветерана боевых действий;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наличие документа участника сообщества «Братство Авангарда»;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наличие личной книжки юнармейца;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наличие золотого знака отличия «Готов к труду и обороне»;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участие в волонтерской деятельности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1763338"/>
            <a:ext cx="267550" cy="2663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2072453"/>
            <a:ext cx="267550" cy="2663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2390114"/>
            <a:ext cx="267550" cy="2663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2690683"/>
            <a:ext cx="267550" cy="2663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3299128"/>
            <a:ext cx="267550" cy="2663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3599926"/>
            <a:ext cx="267550" cy="2663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3907573"/>
            <a:ext cx="267550" cy="2663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4519411"/>
            <a:ext cx="267550" cy="2663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4822285"/>
            <a:ext cx="267550" cy="26638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5127632"/>
            <a:ext cx="267550" cy="2663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5425882"/>
            <a:ext cx="267550" cy="26638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5741455"/>
            <a:ext cx="267550" cy="26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75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85" y="8864"/>
            <a:ext cx="12192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Ограничения для курсантов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Краснодарского высшего военного училища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A2703-0EC3-457A-9946-013C4D6DA5E1}" type="slidenum"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6" name="Скругленный прямоугольник 15"/>
          <p:cNvSpPr>
            <a:spLocks/>
          </p:cNvSpPr>
          <p:nvPr/>
        </p:nvSpPr>
        <p:spPr>
          <a:xfrm>
            <a:off x="244137" y="1080326"/>
            <a:ext cx="11674136" cy="75438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5161" y="1059773"/>
            <a:ext cx="1152321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Курение на территории Краснодарского высшего военного училища </a:t>
            </a: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ЗАПРЕЩЕНО</a:t>
            </a:r>
          </a:p>
        </p:txBody>
      </p:sp>
      <p:sp>
        <p:nvSpPr>
          <p:cNvPr id="18" name="Скругленный прямоугольник 17"/>
          <p:cNvSpPr>
            <a:spLocks/>
          </p:cNvSpPr>
          <p:nvPr/>
        </p:nvSpPr>
        <p:spPr>
          <a:xfrm>
            <a:off x="244137" y="1952254"/>
            <a:ext cx="11674136" cy="200718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6377" y="2001207"/>
            <a:ext cx="11523216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В Восьмое управление Генерального штаба Вооруженных Сил Российской Федерации, 88 Главный центр Министерства обороны Российской Федерации и Научно-технический комитет (Службы защиты государственной тайны Вооруженных Сил Российской Федерации) распределяются </a:t>
            </a: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ТОЛЬКО не курящие лейтенанты</a:t>
            </a:r>
          </a:p>
        </p:txBody>
      </p:sp>
      <p:pic>
        <p:nvPicPr>
          <p:cNvPr id="20" name="Picture 2" descr="D:\Офицеры\Шангин\Призыв зима 2022\картинки\курение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0459" y="4096462"/>
            <a:ext cx="1999875" cy="1999875"/>
          </a:xfrm>
          <a:prstGeom prst="roundRect">
            <a:avLst>
              <a:gd name="adj" fmla="val 2029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4" descr="D:\Офицеры\Шангин\Призыв зима 2022\картинки\курение\images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36095" y="4076984"/>
            <a:ext cx="3147097" cy="1888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2701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85" y="8864"/>
            <a:ext cx="12192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Ограничения для курсантов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Краснодарского высшего военного училища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A2703-0EC3-457A-9946-013C4D6DA5E1}" type="slidenum"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357" y="699927"/>
            <a:ext cx="5423521" cy="479282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" t="3613" r="7155" b="6442"/>
          <a:stretch/>
        </p:blipFill>
        <p:spPr>
          <a:xfrm>
            <a:off x="5157552" y="1464065"/>
            <a:ext cx="5574673" cy="3674004"/>
          </a:xfrm>
          <a:prstGeom prst="rec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3" name="Скругленный прямоугольник 22"/>
          <p:cNvSpPr>
            <a:spLocks/>
          </p:cNvSpPr>
          <p:nvPr/>
        </p:nvSpPr>
        <p:spPr>
          <a:xfrm>
            <a:off x="2254316" y="5413088"/>
            <a:ext cx="7705715" cy="62714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54316" y="5504881"/>
            <a:ext cx="7705715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ЗАПРЕТ НА УПРАВЛЕНИЕ МОТОЦИКЛАМИ</a:t>
            </a:r>
          </a:p>
        </p:txBody>
      </p:sp>
    </p:spTree>
    <p:extLst>
      <p:ext uri="{BB962C8B-B14F-4D97-AF65-F5344CB8AC3E}">
        <p14:creationId xmlns:p14="http://schemas.microsoft.com/office/powerpoint/2010/main" val="329376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85" y="8864"/>
            <a:ext cx="12192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Ограничения для курсантов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Краснодарского высшего военного училища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A2703-0EC3-457A-9946-013C4D6DA5E1}" type="slidenum"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3" name="Скругленный прямоугольник 22"/>
          <p:cNvSpPr>
            <a:spLocks/>
          </p:cNvSpPr>
          <p:nvPr/>
        </p:nvSpPr>
        <p:spPr>
          <a:xfrm>
            <a:off x="609600" y="5479763"/>
            <a:ext cx="10951620" cy="62714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7100" y="5571989"/>
            <a:ext cx="1007164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УПОТРЕБЛЕНИЕ АЛКОГОЛЬНЫХ И НАРКОТИЧЕСКИХ СРЕДСТВ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" t="8996" r="3459" b="10583"/>
          <a:stretch/>
        </p:blipFill>
        <p:spPr>
          <a:xfrm>
            <a:off x="8128245" y="1862232"/>
            <a:ext cx="3845820" cy="25270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19" descr="D:\Работа\9-Сакиркин\1 БВС\Занятия\занятие май 2018\фотки в слайд\800px_COLOURBOX52104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64473" y="1012238"/>
            <a:ext cx="2843429" cy="223979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17" y="1862232"/>
            <a:ext cx="3878478" cy="2632092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5258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85" y="8864"/>
            <a:ext cx="12192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Ограничения для курсантов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Краснодарского высшего военного училища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A2703-0EC3-457A-9946-013C4D6DA5E1}" type="slidenum"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11" y="998899"/>
            <a:ext cx="6147201" cy="5140643"/>
          </a:xfrm>
          <a:prstGeom prst="parallelogram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89" y="998898"/>
            <a:ext cx="5309355" cy="5140648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>
            <a:spLocks/>
          </p:cNvSpPr>
          <p:nvPr/>
        </p:nvSpPr>
        <p:spPr>
          <a:xfrm>
            <a:off x="3657600" y="5369545"/>
            <a:ext cx="4829175" cy="62714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0" y="5466795"/>
            <a:ext cx="4829175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ИГРОВАЯ ЗАВИСИМОСТЬ</a:t>
            </a:r>
          </a:p>
        </p:txBody>
      </p:sp>
    </p:spTree>
    <p:extLst>
      <p:ext uri="{BB962C8B-B14F-4D97-AF65-F5344CB8AC3E}">
        <p14:creationId xmlns:p14="http://schemas.microsoft.com/office/powerpoint/2010/main" val="2029796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85" y="8864"/>
            <a:ext cx="12192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Ограничения для курсантов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Краснодарского высшего военного училища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A2703-0EC3-457A-9946-013C4D6DA5E1}" type="slidenum"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pic>
        <p:nvPicPr>
          <p:cNvPr id="9" name="Рисунок 9" descr="C:\Users\4 рота\Desktop\тату\4EJbyq1dAbc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5"/>
          <a:stretch/>
        </p:blipFill>
        <p:spPr bwMode="auto">
          <a:xfrm>
            <a:off x="8658345" y="1097025"/>
            <a:ext cx="2927439" cy="4691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696" y="1097025"/>
            <a:ext cx="5277537" cy="4691145"/>
          </a:xfrm>
          <a:prstGeom prst="parallelogram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76" y="1097025"/>
            <a:ext cx="2973167" cy="4674026"/>
          </a:xfrm>
          <a:prstGeom prst="diamond">
            <a:avLst/>
          </a:prstGeom>
        </p:spPr>
      </p:pic>
      <p:sp>
        <p:nvSpPr>
          <p:cNvPr id="23" name="Скругленный прямоугольник 22"/>
          <p:cNvSpPr>
            <a:spLocks/>
          </p:cNvSpPr>
          <p:nvPr/>
        </p:nvSpPr>
        <p:spPr>
          <a:xfrm>
            <a:off x="1407886" y="5456629"/>
            <a:ext cx="9042400" cy="62714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07886" y="5539371"/>
            <a:ext cx="90424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ТАТУИРОВКИ – НЕ ПОКАЗАТЕЛЬ КРАСОТЫ ТЕЛА </a:t>
            </a:r>
          </a:p>
        </p:txBody>
      </p:sp>
    </p:spTree>
    <p:extLst>
      <p:ext uri="{BB962C8B-B14F-4D97-AF65-F5344CB8AC3E}">
        <p14:creationId xmlns:p14="http://schemas.microsoft.com/office/powerpoint/2010/main" val="29060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Расположение КВВУ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2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Picture 2" descr="C:\Users\Alexander\Desktop\Zcxqnk6C4p_gWQT9L0MyRIz3mhYlKMjA153656511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" t="1015" r="556" b="834"/>
          <a:stretch/>
        </p:blipFill>
        <p:spPr bwMode="auto">
          <a:xfrm>
            <a:off x="1538242" y="967469"/>
            <a:ext cx="8938901" cy="5236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092" y="1121104"/>
            <a:ext cx="1800000" cy="1272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631" y="2518918"/>
            <a:ext cx="1800000" cy="1284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2" t="6271" r="5914"/>
          <a:stretch>
            <a:fillRect/>
          </a:stretch>
        </p:blipFill>
        <p:spPr bwMode="auto">
          <a:xfrm>
            <a:off x="2720868" y="3262794"/>
            <a:ext cx="1800000" cy="1251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здание после реставрации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955" y="4839938"/>
            <a:ext cx="1800000" cy="1307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E:\Мое\Фото\фото ВМБ\2_1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 bwMode="auto">
          <a:xfrm>
            <a:off x="8026673" y="4513949"/>
            <a:ext cx="1800000" cy="1198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lexander\Desktop\kisspng-red-flag-computer-icons-clip-art-red-flag-5add3bd03dae9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094" y="4839938"/>
            <a:ext cx="62307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Alexander\Desktop\kisspng-red-flag-computer-icons-clip-art-red-flag-5add3bd03dae9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092" y="1594496"/>
            <a:ext cx="62307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Alexander\Desktop\kisspng-red-flag-computer-icons-clip-art-red-flag-5add3bd03dae9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472" y="5297125"/>
            <a:ext cx="62307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lexander\Desktop\kisspng-red-flag-computer-icons-clip-art-red-flag-5add3bd03dae9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233" y="3746996"/>
            <a:ext cx="62307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lexander\Desktop\kisspng-red-flag-computer-icons-clip-art-red-flag-5add3bd03dae9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540" y="2518918"/>
            <a:ext cx="62307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091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85" y="8864"/>
            <a:ext cx="12192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Ограничения для курсантов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Краснодарского высшего военного училища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A2703-0EC3-457A-9946-013C4D6DA5E1}" type="slidenum"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124" y="1016516"/>
            <a:ext cx="5105110" cy="5085226"/>
          </a:xfrm>
          <a:prstGeom prst="trapezoid">
            <a:avLst/>
          </a:prstGeom>
        </p:spPr>
      </p:pic>
      <p:sp>
        <p:nvSpPr>
          <p:cNvPr id="14" name="Полилиния 13"/>
          <p:cNvSpPr>
            <a:spLocks noChangeAspect="1"/>
          </p:cNvSpPr>
          <p:nvPr/>
        </p:nvSpPr>
        <p:spPr>
          <a:xfrm>
            <a:off x="-5624" y="1016516"/>
            <a:ext cx="6903528" cy="5079484"/>
          </a:xfrm>
          <a:custGeom>
            <a:avLst/>
            <a:gdLst>
              <a:gd name="connsiteX0" fmla="*/ 2170096 w 10155600"/>
              <a:gd name="connsiteY0" fmla="*/ 0 h 6858000"/>
              <a:gd name="connsiteX1" fmla="*/ 7985504 w 10155600"/>
              <a:gd name="connsiteY1" fmla="*/ 0 h 6858000"/>
              <a:gd name="connsiteX2" fmla="*/ 10155600 w 10155600"/>
              <a:gd name="connsiteY2" fmla="*/ 2170096 h 6858000"/>
              <a:gd name="connsiteX3" fmla="*/ 5467696 w 10155600"/>
              <a:gd name="connsiteY3" fmla="*/ 6858000 h 6858000"/>
              <a:gd name="connsiteX4" fmla="*/ 4687904 w 10155600"/>
              <a:gd name="connsiteY4" fmla="*/ 6858000 h 6858000"/>
              <a:gd name="connsiteX5" fmla="*/ 0 w 10155600"/>
              <a:gd name="connsiteY5" fmla="*/ 2170096 h 6858000"/>
              <a:gd name="connsiteX6" fmla="*/ 2170096 w 1015560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55600" h="6858000">
                <a:moveTo>
                  <a:pt x="2170096" y="0"/>
                </a:moveTo>
                <a:lnTo>
                  <a:pt x="7985504" y="0"/>
                </a:lnTo>
                <a:lnTo>
                  <a:pt x="10155600" y="2170096"/>
                </a:lnTo>
                <a:lnTo>
                  <a:pt x="5467696" y="6858000"/>
                </a:lnTo>
                <a:lnTo>
                  <a:pt x="4687904" y="6858000"/>
                </a:lnTo>
                <a:lnTo>
                  <a:pt x="0" y="2170096"/>
                </a:lnTo>
                <a:lnTo>
                  <a:pt x="2170096" y="0"/>
                </a:lnTo>
                <a:close/>
              </a:path>
            </a:pathLst>
          </a:custGeom>
          <a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/>
            <a:stretch>
              <a:fillRect b="-2237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Скругленный прямоугольник 22"/>
          <p:cNvSpPr>
            <a:spLocks/>
          </p:cNvSpPr>
          <p:nvPr/>
        </p:nvSpPr>
        <p:spPr>
          <a:xfrm>
            <a:off x="180976" y="5474598"/>
            <a:ext cx="11801474" cy="62714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975" y="5568427"/>
            <a:ext cx="11801475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ОГРАНИЧЕНИЕ ПО РАЗМЕЩЕНИЮ ИНФОРМАЦИИ В СОЦИАЛЬНЫХ СЕТЯХ</a:t>
            </a:r>
          </a:p>
        </p:txBody>
      </p:sp>
    </p:spTree>
    <p:extLst>
      <p:ext uri="{BB962C8B-B14F-4D97-AF65-F5344CB8AC3E}">
        <p14:creationId xmlns:p14="http://schemas.microsoft.com/office/powerpoint/2010/main" val="2561431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85" y="8864"/>
            <a:ext cx="12192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Ограничения для курсантов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+mn-ea"/>
                <a:cs typeface="+mn-cs"/>
              </a:rPr>
              <a:t>Краснодарского высшего военного училища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A2703-0EC3-457A-9946-013C4D6DA5E1}" type="slidenum"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23" name="Скругленный прямоугольник 22"/>
          <p:cNvSpPr>
            <a:spLocks/>
          </p:cNvSpPr>
          <p:nvPr/>
        </p:nvSpPr>
        <p:spPr>
          <a:xfrm>
            <a:off x="4136164" y="1658599"/>
            <a:ext cx="7238288" cy="140934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24171" y="1793870"/>
            <a:ext cx="693064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ИСПОЛЬЗОВАНИЕ СРЕДСТВ С РАСШИРЕННЫМИ </a:t>
            </a:r>
            <a:b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МУЛЬТИМЕДИЙНЫМИ ВОЗМОЖНОСТЯМИ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152" y="2854295"/>
            <a:ext cx="1901422" cy="1901422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1" y="1633542"/>
            <a:ext cx="1689529" cy="3274908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11" name="Скругленный прямоугольник 10"/>
          <p:cNvSpPr>
            <a:spLocks/>
          </p:cNvSpPr>
          <p:nvPr/>
        </p:nvSpPr>
        <p:spPr>
          <a:xfrm>
            <a:off x="4136164" y="3930356"/>
            <a:ext cx="7238287" cy="184660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24172" y="4070802"/>
            <a:ext cx="693064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СРЕДСТВ С РАСШИРЕННЫМИ </a:t>
            </a:r>
            <a:br>
              <a:rPr kumimoji="0" lang="ru-RU" sz="24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МУЛЬТИМЕДИЙНЫМИ ВОЗМОЖНОСТЯМИ – </a:t>
            </a: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УСТРОЙСТВА СЛЕЖЕНИЯ, КОТОРЫЕ </a:t>
            </a:r>
            <a:b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Seattle Sans [RUS by me]" panose="00000400000000000000" pitchFamily="2" charset="0"/>
                <a:ea typeface="+mn-ea"/>
                <a:cs typeface="+mn-cs"/>
              </a:rPr>
              <a:t>ВСЕГДА С СОБОЙ</a:t>
            </a:r>
          </a:p>
        </p:txBody>
      </p:sp>
    </p:spTree>
    <p:extLst>
      <p:ext uri="{BB962C8B-B14F-4D97-AF65-F5344CB8AC3E}">
        <p14:creationId xmlns:p14="http://schemas.microsoft.com/office/powerpoint/2010/main" val="2179413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-226" r="3433" b="19192"/>
          <a:stretch/>
        </p:blipFill>
        <p:spPr>
          <a:xfrm>
            <a:off x="937754" y="1376613"/>
            <a:ext cx="7302937" cy="355479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6290973" y="229321"/>
            <a:ext cx="5125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Franklin Gothic Demi Cond" pitchFamily="34" charset="0"/>
                <a:ea typeface="Arial Unicode MS" pitchFamily="34" charset="-128"/>
                <a:cs typeface="Times New Roman" pitchFamily="18" charset="0"/>
              </a:rPr>
              <a:t>КРАСНОДАРСКОЕ ВЫСШЕЕ ВОЕННОЕ УЧИЛИЩЕ</a:t>
            </a:r>
          </a:p>
        </p:txBody>
      </p:sp>
      <p:pic>
        <p:nvPicPr>
          <p:cNvPr id="1026" name="Picture 2" descr="Эмблема Большая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295" y="1543030"/>
            <a:ext cx="3244518" cy="407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11" y="2334881"/>
            <a:ext cx="2083645" cy="250216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32796" y="5153049"/>
            <a:ext cx="7912852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85353" rtl="0" eaLnBrk="1" fontAlgn="ctr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Телефон приемной комиссии КВВУ:</a:t>
            </a:r>
            <a:r>
              <a:rPr lang="ru-RU" sz="2800" b="1" kern="0" dirty="0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</a:effectLst>
                <a:latin typeface="Arial Narrow" panose="020B0606020202030204" pitchFamily="34" charset="0"/>
                <a:cs typeface="Arial" pitchFamily="34" charset="0"/>
              </a:rPr>
              <a:t> </a:t>
            </a:r>
            <a:br>
              <a:rPr lang="ru-RU" sz="2800" b="1" kern="0" dirty="0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</a:effectLst>
                <a:latin typeface="Arial Narrow" panose="020B0606020202030204" pitchFamily="34" charset="0"/>
                <a:cs typeface="Arial" pitchFamily="34" charset="0"/>
              </a:rPr>
            </a:br>
            <a:r>
              <a:rPr lang="ru-RU" sz="2800" b="1" kern="0" dirty="0">
                <a:solidFill>
                  <a:prstClr val="white"/>
                </a:solidFill>
                <a:effectLst>
                  <a:glow rad="101600">
                    <a:prstClr val="black">
                      <a:alpha val="60000"/>
                    </a:prstClr>
                  </a:glow>
                </a:effectLst>
                <a:latin typeface="Arial Narrow" panose="020B0606020202030204" pitchFamily="34" charset="0"/>
                <a:cs typeface="Arial" pitchFamily="34" charset="0"/>
              </a:rPr>
              <a:t>8 (861) 258-10-33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prstClr val="black">
                    <a:alpha val="60000"/>
                  </a:prstClr>
                </a:glow>
              </a:effectLst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831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Программы подготовки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3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Скругленный прямоугольник 19">
            <a:extLst>
              <a:ext uri="{FF2B5EF4-FFF2-40B4-BE49-F238E27FC236}">
                <a16:creationId xmlns:a16="http://schemas.microsoft.com/office/drawing/2014/main" xmlns="" id="{C65BA2E9-FCF1-4BF6-B4FF-15F626057493}"/>
              </a:ext>
            </a:extLst>
          </p:cNvPr>
          <p:cNvSpPr>
            <a:spLocks/>
          </p:cNvSpPr>
          <p:nvPr/>
        </p:nvSpPr>
        <p:spPr>
          <a:xfrm>
            <a:off x="2649197" y="939189"/>
            <a:ext cx="7622848" cy="29995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CBAF086-3B86-43AE-B1F7-D15926B8A628}"/>
              </a:ext>
            </a:extLst>
          </p:cNvPr>
          <p:cNvSpPr txBox="1"/>
          <p:nvPr/>
        </p:nvSpPr>
        <p:spPr>
          <a:xfrm>
            <a:off x="2734655" y="887093"/>
            <a:ext cx="7400656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200" b="1" dirty="0">
                <a:ln/>
                <a:latin typeface="Seattle Sans [RUS by me]" panose="00000400000000000000" pitchFamily="2" charset="0"/>
              </a:rPr>
              <a:t>ВЫСШЕЕ ОБРАЗОВАНИЕ</a:t>
            </a:r>
            <a:endParaRPr lang="ru-RU" sz="2200" b="1" dirty="0">
              <a:ln/>
              <a:solidFill>
                <a:srgbClr val="C00000"/>
              </a:solidFill>
              <a:latin typeface="Seattle Sans [RUS by me]" panose="00000400000000000000" pitchFamily="2" charset="0"/>
            </a:endParaRPr>
          </a:p>
        </p:txBody>
      </p:sp>
      <p:sp>
        <p:nvSpPr>
          <p:cNvPr id="21" name="Скругленный прямоугольник 22">
            <a:extLst>
              <a:ext uri="{FF2B5EF4-FFF2-40B4-BE49-F238E27FC236}">
                <a16:creationId xmlns:a16="http://schemas.microsoft.com/office/drawing/2014/main" xmlns="" id="{D06D6A82-2F23-4D6A-9C38-69E66B6EA8A2}"/>
              </a:ext>
            </a:extLst>
          </p:cNvPr>
          <p:cNvSpPr>
            <a:spLocks/>
          </p:cNvSpPr>
          <p:nvPr/>
        </p:nvSpPr>
        <p:spPr>
          <a:xfrm>
            <a:off x="2649197" y="3790835"/>
            <a:ext cx="7622848" cy="36998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4993C62-5384-4480-8748-B1CB3181CA90}"/>
              </a:ext>
            </a:extLst>
          </p:cNvPr>
          <p:cNvSpPr txBox="1"/>
          <p:nvPr/>
        </p:nvSpPr>
        <p:spPr>
          <a:xfrm>
            <a:off x="2734654" y="3779018"/>
            <a:ext cx="7400657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200" b="1" dirty="0">
                <a:ln/>
                <a:latin typeface="Seattle Sans [RUS by me]" panose="00000400000000000000" pitchFamily="2" charset="0"/>
              </a:rPr>
              <a:t>СРЕДНЕЕ ПРОФЕССИОНАЛЬНОЕ ОБРАЗОВАНИЕ</a:t>
            </a:r>
            <a:endParaRPr lang="ru-RU" sz="2200" b="1" dirty="0">
              <a:ln/>
              <a:solidFill>
                <a:srgbClr val="C00000"/>
              </a:solidFill>
              <a:latin typeface="Seattle Sans [RUS by me]" panose="00000400000000000000" pitchFamily="2" charset="0"/>
            </a:endParaRPr>
          </a:p>
        </p:txBody>
      </p:sp>
      <p:graphicFrame>
        <p:nvGraphicFramePr>
          <p:cNvPr id="23" name="Group 438">
            <a:extLst>
              <a:ext uri="{FF2B5EF4-FFF2-40B4-BE49-F238E27FC236}">
                <a16:creationId xmlns:a16="http://schemas.microsoft.com/office/drawing/2014/main" xmlns="" id="{623CC5C6-5959-4FDC-9300-0AA2FAC587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635413"/>
              </p:ext>
            </p:extLst>
          </p:nvPr>
        </p:nvGraphicFramePr>
        <p:xfrm>
          <a:off x="299102" y="1296922"/>
          <a:ext cx="11545369" cy="2407884"/>
        </p:xfrm>
        <a:graphic>
          <a:graphicData uri="http://schemas.openxmlformats.org/drawingml/2006/table">
            <a:tbl>
              <a:tblPr/>
              <a:tblGrid>
                <a:gridCol w="15804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183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680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784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885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Код специальности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Наименование специальности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Квалификация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Срок подготовки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2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56.05.04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Управление персоналом  (Вооруженные Силы </a:t>
                      </a:r>
                      <a:r>
                        <a:rPr kumimoji="0" lang="ru-RU" sz="18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Российской </a:t>
                      </a:r>
                      <a:r>
                        <a:rPr kumimoji="0" lang="ru-RU" sz="18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Федерации, другие войска, воинские формирования и приравненные к ним органы </a:t>
                      </a:r>
                      <a:r>
                        <a:rPr kumimoji="0" lang="ru-RU" sz="18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Российской </a:t>
                      </a:r>
                      <a:r>
                        <a:rPr kumimoji="0" lang="ru-RU" sz="18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Федерации)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специалист </a:t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области управления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 лет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28652439"/>
                  </a:ext>
                </a:extLst>
              </a:tr>
              <a:tr h="722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56.05.06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Защита информации на объектах информатизации военного назначения</a:t>
                      </a:r>
                      <a:r>
                        <a:rPr kumimoji="0" lang="ru-RU" sz="18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endParaRPr kumimoji="0" lang="ru-RU" sz="18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специалист </a:t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по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защите информации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 лет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300841563"/>
                  </a:ext>
                </a:extLst>
              </a:tr>
            </a:tbl>
          </a:graphicData>
        </a:graphic>
      </p:graphicFrame>
      <p:graphicFrame>
        <p:nvGraphicFramePr>
          <p:cNvPr id="24" name="Group 438">
            <a:extLst>
              <a:ext uri="{FF2B5EF4-FFF2-40B4-BE49-F238E27FC236}">
                <a16:creationId xmlns:a16="http://schemas.microsoft.com/office/drawing/2014/main" xmlns="" id="{379D6351-EECB-4824-9672-8F25DC6CCE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858296"/>
              </p:ext>
            </p:extLst>
          </p:nvPr>
        </p:nvGraphicFramePr>
        <p:xfrm>
          <a:off x="264919" y="4212557"/>
          <a:ext cx="11579553" cy="2024340"/>
        </p:xfrm>
        <a:graphic>
          <a:graphicData uri="http://schemas.openxmlformats.org/drawingml/2006/table">
            <a:tbl>
              <a:tblPr/>
              <a:tblGrid>
                <a:gridCol w="16151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093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022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527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526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Код специальности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Наименование специальности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Квалификация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Срок подготовки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2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09.02.07</a:t>
                      </a:r>
                      <a:endParaRPr kumimoji="0" lang="ru-RU" sz="18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Информационные системы и программирование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администратор баз данных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 мес.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2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10.02.05</a:t>
                      </a:r>
                      <a:endParaRPr kumimoji="0" lang="ru-RU" sz="18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Обеспечение информационной безопасности автоматизированных систем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ехник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по защите информации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 мес.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092744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9100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Правила поступления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4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4" b="3736"/>
          <a:stretch/>
        </p:blipFill>
        <p:spPr>
          <a:xfrm>
            <a:off x="219491" y="1573855"/>
            <a:ext cx="7878202" cy="3981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>
            <a:spLocks/>
          </p:cNvSpPr>
          <p:nvPr/>
        </p:nvSpPr>
        <p:spPr>
          <a:xfrm>
            <a:off x="8327149" y="1448797"/>
            <a:ext cx="3743610" cy="433670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95078" y="1504060"/>
            <a:ext cx="3607751" cy="42165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200" b="1" dirty="0">
                <a:ln/>
                <a:latin typeface="Seattle Sans [RUS by me]" panose="00000400000000000000" pitchFamily="2" charset="0"/>
              </a:rPr>
              <a:t>Официальная информация </a:t>
            </a:r>
            <a:r>
              <a:rPr lang="en-US" sz="2200" b="1" dirty="0">
                <a:ln/>
                <a:latin typeface="Seattle Sans [RUS by me]" panose="00000400000000000000" pitchFamily="2" charset="0"/>
              </a:rPr>
              <a:t/>
            </a:r>
            <a:br>
              <a:rPr lang="en-US" sz="2200" b="1" dirty="0">
                <a:ln/>
                <a:latin typeface="Seattle Sans [RUS by me]" panose="00000400000000000000" pitchFamily="2" charset="0"/>
              </a:rPr>
            </a:br>
            <a:r>
              <a:rPr lang="ru-RU" sz="2200" b="1" dirty="0">
                <a:ln/>
                <a:latin typeface="Seattle Sans [RUS by me]" panose="00000400000000000000" pitchFamily="2" charset="0"/>
              </a:rPr>
              <a:t>по порядку приема </a:t>
            </a:r>
            <a:r>
              <a:rPr lang="en-US" sz="2200" b="1" dirty="0">
                <a:ln/>
                <a:latin typeface="Seattle Sans [RUS by me]" panose="00000400000000000000" pitchFamily="2" charset="0"/>
              </a:rPr>
              <a:t/>
            </a:r>
            <a:br>
              <a:rPr lang="en-US" sz="2200" b="1" dirty="0">
                <a:ln/>
                <a:latin typeface="Seattle Sans [RUS by me]" panose="00000400000000000000" pitchFamily="2" charset="0"/>
              </a:rPr>
            </a:br>
            <a:r>
              <a:rPr lang="ru-RU" sz="2200" b="1" dirty="0">
                <a:ln/>
                <a:latin typeface="Seattle Sans [RUS by me]" panose="00000400000000000000" pitchFamily="2" charset="0"/>
              </a:rPr>
              <a:t>в училище размещена на официальном сайте </a:t>
            </a:r>
            <a:r>
              <a:rPr lang="en-US" sz="26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www.kvvu.mil.ru</a:t>
            </a:r>
          </a:p>
          <a:p>
            <a:pPr algn="ctr"/>
            <a:endParaRPr lang="en-US" sz="2200" b="1" dirty="0">
              <a:ln/>
              <a:solidFill>
                <a:srgbClr val="C00000"/>
              </a:solidFill>
              <a:latin typeface="Seattle Sans [RUS by me]" panose="00000400000000000000" pitchFamily="2" charset="0"/>
            </a:endParaRPr>
          </a:p>
          <a:p>
            <a:pPr algn="ctr"/>
            <a:r>
              <a:rPr lang="ru-RU" sz="22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Информация, размещенная на других сайтах может не соответствовать действительности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192198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Общие требования к поступающим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5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7" name="Group 4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552512"/>
              </p:ext>
            </p:extLst>
          </p:nvPr>
        </p:nvGraphicFramePr>
        <p:xfrm>
          <a:off x="172016" y="975560"/>
          <a:ext cx="11898743" cy="5424110"/>
        </p:xfrm>
        <a:graphic>
          <a:graphicData uri="http://schemas.openxmlformats.org/drawingml/2006/table">
            <a:tbl>
              <a:tblPr/>
              <a:tblGrid>
                <a:gridCol w="59662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325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376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Высшее образование</a:t>
                      </a:r>
                    </a:p>
                  </a:txBody>
                  <a:tcPr marL="91447" marR="91447" marT="45707" marB="457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Среднее профессиональное образование</a:t>
                      </a:r>
                    </a:p>
                  </a:txBody>
                  <a:tcPr marL="91447" marR="91447" marT="45707" marB="457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024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граждане Российской Федерации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835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граждане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мужского пола </a:t>
                      </a:r>
                      <a:r>
                        <a:rPr lang="ru-RU" sz="1600" dirty="0"/>
                        <a:t>(женского пола не принимаются)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28652439"/>
                  </a:ext>
                </a:extLst>
              </a:tr>
              <a:tr h="41646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имеющие документы государственного образца</a:t>
                      </a:r>
                      <a:r>
                        <a:rPr lang="ru-RU" sz="1600" dirty="0"/>
                        <a:t>:</a:t>
                      </a:r>
                      <a:endParaRPr lang="ru-RU" sz="1600" b="1" i="0" u="sng" dirty="0">
                        <a:solidFill>
                          <a:srgbClr val="FF0000"/>
                        </a:solidFill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8040027"/>
                  </a:ext>
                </a:extLst>
              </a:tr>
              <a:tr h="8057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/>
                        <a:t>о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b="1" u="none" dirty="0">
                          <a:solidFill>
                            <a:schemeClr val="tx1"/>
                          </a:solidFill>
                        </a:rPr>
                        <a:t>среднем общем образовании</a:t>
                      </a:r>
                      <a:r>
                        <a:rPr lang="ru-RU" sz="1600" b="0" u="none" dirty="0">
                          <a:solidFill>
                            <a:schemeClr val="dk1"/>
                          </a:solidFill>
                        </a:rPr>
                        <a:t/>
                      </a:r>
                      <a:br>
                        <a:rPr lang="ru-RU" sz="1600" b="0" u="none" dirty="0">
                          <a:solidFill>
                            <a:schemeClr val="dk1"/>
                          </a:solidFill>
                        </a:rPr>
                      </a:br>
                      <a:r>
                        <a:rPr lang="ru-RU" sz="1600" b="0" u="none" dirty="0">
                          <a:solidFill>
                            <a:schemeClr val="dk1"/>
                          </a:solidFill>
                        </a:rPr>
                        <a:t>или о</a:t>
                      </a:r>
                      <a:r>
                        <a:rPr lang="ru-RU" sz="1600" dirty="0"/>
                        <a:t> </a:t>
                      </a:r>
                      <a:r>
                        <a:rPr lang="ru-RU" sz="1600" b="1" i="0" u="none" dirty="0">
                          <a:solidFill>
                            <a:schemeClr val="tx1"/>
                          </a:solidFill>
                        </a:rPr>
                        <a:t>среднем профессиональном образовании</a:t>
                      </a:r>
                    </a:p>
                  </a:txBody>
                  <a:tcPr marL="91447" marR="91447" marT="45707" marB="457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/>
                        <a:t>о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b="1" u="none" dirty="0">
                          <a:solidFill>
                            <a:schemeClr val="tx1"/>
                          </a:solidFill>
                        </a:rPr>
                        <a:t>среднем общем образовании</a:t>
                      </a:r>
                      <a:r>
                        <a:rPr lang="ru-RU" sz="1600" u="none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spc="-20" baseline="0" dirty="0"/>
                        <a:t>или о </a:t>
                      </a:r>
                      <a:r>
                        <a:rPr lang="ru-RU" sz="1600" b="1" u="none" spc="-20" baseline="0" dirty="0">
                          <a:solidFill>
                            <a:schemeClr val="tx1"/>
                          </a:solidFill>
                        </a:rPr>
                        <a:t>среднем профессиональном образовании по программам </a:t>
                      </a:r>
                      <a:r>
                        <a:rPr lang="ru-RU" sz="1600" b="1" u="none" dirty="0">
                          <a:solidFill>
                            <a:schemeClr val="tx1"/>
                          </a:solidFill>
                        </a:rPr>
                        <a:t>подготовки</a:t>
                      </a:r>
                      <a:r>
                        <a:rPr lang="ru-RU" sz="1600" b="1" u="none" baseline="0" dirty="0">
                          <a:solidFill>
                            <a:schemeClr val="tx1"/>
                          </a:solidFill>
                        </a:rPr>
                        <a:t> квалифицированных рабочих и служащих</a:t>
                      </a:r>
                      <a:endParaRPr lang="ru-RU" sz="1600" b="1" u="none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7" marB="457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281309626"/>
                  </a:ext>
                </a:extLst>
              </a:tr>
              <a:tr h="497941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ru-RU" sz="1600" dirty="0"/>
                        <a:t>не проходившие военную службу</a:t>
                      </a:r>
                      <a:r>
                        <a:rPr lang="ru-RU" sz="1600" baseline="0" dirty="0"/>
                        <a:t> – в возрасте 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от 16 до 22 лет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7" marB="457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до достижения ими возраста 30 лет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698125999"/>
                  </a:ext>
                </a:extLst>
              </a:tr>
              <a:tr h="6246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/>
                        <a:t>прошедшие или, проходящие военную службу 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по призыву –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до достижения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 возраста 24 лет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7" marB="457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94421332"/>
                  </a:ext>
                </a:extLst>
              </a:tr>
              <a:tr h="5703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/>
                        <a:t>военнослужащие, проходящие военную службу 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по контракту –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до достижения возраста 27 лет 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(для ветеранов боевых - 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</a:rPr>
                        <a:t>до достижения возраста 30 лет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7" marB="4570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16999972"/>
                  </a:ext>
                </a:extLst>
              </a:tr>
              <a:tr h="722616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sng" dirty="0"/>
                        <a:t>Примечания</a:t>
                      </a:r>
                      <a:r>
                        <a:rPr lang="ru-RU" sz="1600" i="1" u="none" dirty="0"/>
                        <a:t>:</a:t>
                      </a:r>
                      <a:endParaRPr lang="ru-RU" sz="1600" b="0" i="0" u="none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>
                          <a:solidFill>
                            <a:schemeClr val="tx1"/>
                          </a:solidFill>
                        </a:rPr>
                        <a:t>1. Граждане,</a:t>
                      </a:r>
                      <a:r>
                        <a:rPr lang="ru-RU" sz="1600" b="0" i="1" baseline="0" dirty="0">
                          <a:solidFill>
                            <a:schemeClr val="tx1"/>
                          </a:solidFill>
                        </a:rPr>
                        <a:t> имеющие высшее образование не рассматриваются</a:t>
                      </a:r>
                      <a:endParaRPr lang="ru-RU" sz="1600" b="0" i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>
                          <a:solidFill>
                            <a:schemeClr val="tx1"/>
                          </a:solidFill>
                        </a:rPr>
                        <a:t>2. Возраст определяется по состоянию </a:t>
                      </a:r>
                      <a:r>
                        <a:rPr lang="ru-RU" sz="1600" b="1" i="1" dirty="0">
                          <a:solidFill>
                            <a:schemeClr val="tx1"/>
                          </a:solidFill>
                        </a:rPr>
                        <a:t>на 1 августа года приема в вуз</a:t>
                      </a:r>
                      <a:r>
                        <a:rPr lang="ru-RU" sz="1600" b="0" i="1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16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0" i="1" spc="-60" baseline="0" dirty="0">
                          <a:solidFill>
                            <a:schemeClr val="tx1"/>
                          </a:solidFill>
                        </a:rPr>
                        <a:t>т</a:t>
                      </a:r>
                      <a:r>
                        <a:rPr lang="ru-RU" sz="1600" b="0" i="1" spc="-60" dirty="0">
                          <a:solidFill>
                            <a:schemeClr val="tx1"/>
                          </a:solidFill>
                        </a:rPr>
                        <a:t>.е. 1 августа года поступления </a:t>
                      </a:r>
                      <a:r>
                        <a:rPr lang="ru-RU" sz="1600" b="0" i="1" dirty="0">
                          <a:solidFill>
                            <a:schemeClr val="tx1"/>
                          </a:solidFill>
                        </a:rPr>
                        <a:t>абитуриенту должно быть менее 22, 24, 27 или 30 лет соответственно указанной выше категории</a:t>
                      </a:r>
                      <a:endParaRPr lang="ru-RU" sz="1600" i="1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33811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5689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Перечень необходимых документов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6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995306"/>
              </p:ext>
            </p:extLst>
          </p:nvPr>
        </p:nvGraphicFramePr>
        <p:xfrm>
          <a:off x="133351" y="4850280"/>
          <a:ext cx="11937408" cy="1371564"/>
        </p:xfrm>
        <a:graphic>
          <a:graphicData uri="http://schemas.openxmlformats.org/drawingml/2006/table">
            <a:tbl>
              <a:tblPr/>
              <a:tblGrid>
                <a:gridCol w="5280621">
                  <a:extLst>
                    <a:ext uri="{9D8B030D-6E8A-4147-A177-3AD203B41FA5}">
                      <a16:colId xmlns:a16="http://schemas.microsoft.com/office/drawing/2014/main" xmlns="" val="951952108"/>
                    </a:ext>
                  </a:extLst>
                </a:gridCol>
                <a:gridCol w="3576119">
                  <a:extLst>
                    <a:ext uri="{9D8B030D-6E8A-4147-A177-3AD203B41FA5}">
                      <a16:colId xmlns:a16="http://schemas.microsoft.com/office/drawing/2014/main" xmlns="" val="4203674337"/>
                    </a:ext>
                  </a:extLst>
                </a:gridCol>
                <a:gridCol w="3080668">
                  <a:extLst>
                    <a:ext uri="{9D8B030D-6E8A-4147-A177-3AD203B41FA5}">
                      <a16:colId xmlns:a16="http://schemas.microsoft.com/office/drawing/2014/main" xmlns="" val="40212364"/>
                    </a:ext>
                  </a:extLst>
                </a:gridCol>
              </a:tblGrid>
              <a:tr h="388402">
                <a:tc>
                  <a:txBody>
                    <a:bodyPr/>
                    <a:lstStyle/>
                    <a:p>
                      <a:pPr algn="ctr"/>
                      <a:endParaRPr lang="ru-RU" sz="1600" b="1" dirty="0"/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Граждане, прошедшие </a:t>
                      </a:r>
                      <a:b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 не проходившие военную службу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Военнослужащие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875298543"/>
                  </a:ext>
                </a:extLst>
              </a:tr>
              <a:tr h="265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Сроки подачи заявления (рапорта)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до 1 апреля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до 1 марта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57709269"/>
                  </a:ext>
                </a:extLst>
              </a:tr>
              <a:tr h="3099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Сроки направления документов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spc="-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до 20 мая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до 15 мая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225281568"/>
                  </a:ext>
                </a:extLst>
              </a:tr>
            </a:tbl>
          </a:graphicData>
        </a:graphic>
      </p:graphicFrame>
      <p:sp>
        <p:nvSpPr>
          <p:cNvPr id="22" name="Скругленный прямоугольник 21"/>
          <p:cNvSpPr>
            <a:spLocks/>
          </p:cNvSpPr>
          <p:nvPr/>
        </p:nvSpPr>
        <p:spPr>
          <a:xfrm>
            <a:off x="133350" y="943832"/>
            <a:ext cx="11937409" cy="384462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2912" y="1011354"/>
            <a:ext cx="11306175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заявление (рапорт)кандидата;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ксерокопии свидетельства о рождении и паспорта;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автобиография;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характеристика;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ксерокопия документа государственного образца об уровне образования;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карта медицинского освидетельствования;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карта профессионального отбора;</a:t>
            </a: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справка о допуске к сведениям, составляющим государственную </a:t>
            </a:r>
            <a:r>
              <a:rPr lang="ru-RU" sz="2000" b="1" dirty="0" smtClean="0">
                <a:ln/>
                <a:latin typeface="Seattle Sans [RUS by me]" panose="00000400000000000000" pitchFamily="2" charset="0"/>
              </a:rPr>
              <a:t>тайну </a:t>
            </a:r>
            <a:br>
              <a:rPr lang="ru-RU" sz="2000" b="1" dirty="0" smtClean="0">
                <a:ln/>
                <a:latin typeface="Seattle Sans [RUS by me]" panose="00000400000000000000" pitchFamily="2" charset="0"/>
              </a:rPr>
            </a:br>
            <a:r>
              <a:rPr lang="ru-RU" sz="2000" b="1" dirty="0" smtClean="0">
                <a:ln/>
                <a:solidFill>
                  <a:srgbClr val="FF0000"/>
                </a:solidFill>
                <a:latin typeface="Seattle Sans [RUS by me]" panose="00000400000000000000" pitchFamily="2" charset="0"/>
              </a:rPr>
              <a:t>по первой форме</a:t>
            </a:r>
            <a:r>
              <a:rPr lang="ru-RU" sz="2000" b="1" dirty="0" smtClean="0">
                <a:ln/>
                <a:latin typeface="Seattle Sans [RUS by me]" panose="00000400000000000000" pitchFamily="2" charset="0"/>
              </a:rPr>
              <a:t>;</a:t>
            </a:r>
            <a:endParaRPr lang="ru-RU" sz="2000" b="1" dirty="0">
              <a:ln/>
              <a:latin typeface="Seattle Sans [RUS by me]" panose="00000400000000000000" pitchFamily="2" charset="0"/>
            </a:endParaRPr>
          </a:p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три фотографии размером 4,5x6 см (цветные, матовые);</a:t>
            </a:r>
            <a:endParaRPr lang="en-US" sz="2000" b="1" dirty="0">
              <a:ln/>
              <a:latin typeface="Seattle Sans [RUS by me]" panose="00000400000000000000" pitchFamily="2" charset="0"/>
            </a:endParaRPr>
          </a:p>
          <a:p>
            <a:pPr indent="442913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копии документов, дающих право на поступление на льготных основаниях;</a:t>
            </a:r>
          </a:p>
          <a:p>
            <a:pPr indent="442913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копии документов, подтверждающие индивидуальные достижения</a:t>
            </a:r>
            <a:endParaRPr lang="en-US" sz="2000" b="1" dirty="0">
              <a:ln/>
              <a:latin typeface="Seattle Sans [RUS by me]" panose="00000400000000000000" pitchFamily="2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1062583"/>
            <a:ext cx="267550" cy="26638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1351733"/>
            <a:ext cx="267550" cy="26638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1677095"/>
            <a:ext cx="267550" cy="26638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1985446"/>
            <a:ext cx="267550" cy="26638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2274596"/>
            <a:ext cx="267550" cy="26638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364" y="2581852"/>
            <a:ext cx="267550" cy="26638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364" y="2889893"/>
            <a:ext cx="267550" cy="26638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3192978"/>
            <a:ext cx="267550" cy="26638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4120130"/>
            <a:ext cx="267550" cy="26638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0" y="3806628"/>
            <a:ext cx="267550" cy="26638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445" y="4416090"/>
            <a:ext cx="267550" cy="26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42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Этапы профессионального отбора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7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317861"/>
              </p:ext>
            </p:extLst>
          </p:nvPr>
        </p:nvGraphicFramePr>
        <p:xfrm>
          <a:off x="184361" y="2188564"/>
          <a:ext cx="11823278" cy="3596568"/>
        </p:xfrm>
        <a:graphic>
          <a:graphicData uri="http://schemas.openxmlformats.org/drawingml/2006/table">
            <a:tbl>
              <a:tblPr/>
              <a:tblGrid>
                <a:gridCol w="5929472">
                  <a:extLst>
                    <a:ext uri="{9D8B030D-6E8A-4147-A177-3AD203B41FA5}">
                      <a16:colId xmlns:a16="http://schemas.microsoft.com/office/drawing/2014/main" xmlns="" val="951952108"/>
                    </a:ext>
                  </a:extLst>
                </a:gridCol>
                <a:gridCol w="5893806">
                  <a:extLst>
                    <a:ext uri="{9D8B030D-6E8A-4147-A177-3AD203B41FA5}">
                      <a16:colId xmlns:a16="http://schemas.microsoft.com/office/drawing/2014/main" xmlns="" val="4203674337"/>
                    </a:ext>
                  </a:extLst>
                </a:gridCol>
              </a:tblGrid>
              <a:tr h="38840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По программе высшего образования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По программе среднего </a:t>
                      </a:r>
                      <a:br>
                        <a:rPr lang="ru-RU" sz="2000" b="1" dirty="0"/>
                      </a:br>
                      <a:r>
                        <a:rPr lang="ru-RU" sz="2000" b="1" dirty="0"/>
                        <a:t>профессионального образования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E4EEF8">
                            <a:shade val="30000"/>
                            <a:satMod val="115000"/>
                          </a:srgbClr>
                        </a:gs>
                        <a:gs pos="50000">
                          <a:srgbClr val="E4EEF8">
                            <a:shade val="67500"/>
                            <a:satMod val="115000"/>
                          </a:srgbClr>
                        </a:gs>
                        <a:gs pos="100000">
                          <a:srgbClr val="E4EEF8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875298543"/>
                  </a:ext>
                </a:extLst>
              </a:tr>
              <a:tr h="26574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Определение годности кандидатов к поступлению по состоянию здоровья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57709269"/>
                  </a:ext>
                </a:extLst>
              </a:tr>
              <a:tr h="30995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Определение категории профессиональной пригодности кандидатов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225281568"/>
                  </a:ext>
                </a:extLst>
              </a:tr>
              <a:tr h="30995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Оценка уровня общеобразовательной подготовленности кандидатов 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126076225"/>
                  </a:ext>
                </a:extLst>
              </a:tr>
              <a:tr h="30995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Оценка уровня физической подготовленности кандидатов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915896247"/>
                  </a:ext>
                </a:extLst>
              </a:tr>
              <a:tr h="3099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Оценка уровня профессиональной подготовленности кандидатов по результатам дополнительного вступительного испытания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для поступающих по специальности 56.05.06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cap="none" spc="-5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96E2EA">
                            <a:tint val="66000"/>
                            <a:satMod val="160000"/>
                          </a:srgbClr>
                        </a:gs>
                        <a:gs pos="50000">
                          <a:srgbClr val="96E2EA">
                            <a:tint val="44500"/>
                            <a:satMod val="160000"/>
                          </a:srgbClr>
                        </a:gs>
                        <a:gs pos="100000">
                          <a:srgbClr val="96E2EA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592888532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>
            <a:spLocks/>
          </p:cNvSpPr>
          <p:nvPr/>
        </p:nvSpPr>
        <p:spPr>
          <a:xfrm>
            <a:off x="184361" y="1159084"/>
            <a:ext cx="11823278" cy="8247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361" y="1169082"/>
            <a:ext cx="1182327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2913" algn="ctr"/>
            <a:r>
              <a:rPr lang="ru-RU" sz="2200" b="1" spc="-30" dirty="0">
                <a:ln/>
                <a:latin typeface="Seattle Sans [RUS by me]" panose="00000400000000000000" pitchFamily="2" charset="0"/>
              </a:rPr>
              <a:t>Профессиональный отбор кандидатов проводится в период </a:t>
            </a:r>
          </a:p>
          <a:p>
            <a:pPr indent="442913" algn="ctr"/>
            <a:r>
              <a:rPr lang="ru-RU" sz="2200" b="1" spc="-30" dirty="0">
                <a:ln/>
                <a:latin typeface="Seattle Sans [RUS by me]" panose="00000400000000000000" pitchFamily="2" charset="0"/>
              </a:rPr>
              <a:t>с 1 по 30 июля </a:t>
            </a:r>
            <a:r>
              <a:rPr lang="ru-RU" sz="2200" b="1" dirty="0">
                <a:ln/>
                <a:latin typeface="Seattle Sans [RUS by me]" panose="00000400000000000000" pitchFamily="2" charset="0"/>
              </a:rPr>
              <a:t>и включает:</a:t>
            </a:r>
            <a:endParaRPr lang="ru-RU" sz="2200" b="1" dirty="0">
              <a:ln/>
              <a:solidFill>
                <a:srgbClr val="C00000"/>
              </a:solidFill>
              <a:latin typeface="Seattle Sans [RUS by me]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63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-15283"/>
            <a:ext cx="12192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Определение годности кандидатов к поступлению </a:t>
            </a:r>
            <a:b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</a:b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по состоянию здоровья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8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Скругленный прямоугольник 4"/>
          <p:cNvSpPr>
            <a:spLocks/>
          </p:cNvSpPr>
          <p:nvPr/>
        </p:nvSpPr>
        <p:spPr>
          <a:xfrm>
            <a:off x="332939" y="1113819"/>
            <a:ext cx="11644796" cy="8247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867" y="1150976"/>
            <a:ext cx="1149538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2913" algn="just"/>
            <a:r>
              <a:rPr lang="ru-RU" sz="2200" b="1" dirty="0">
                <a:ln/>
                <a:latin typeface="Seattle Sans [RUS by me]" panose="00000400000000000000" pitchFamily="2" charset="0"/>
              </a:rPr>
              <a:t>В училище кандидаты проходят </a:t>
            </a:r>
            <a:r>
              <a:rPr lang="ru-RU" sz="22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окончательное медицинское освидетельствовани</a:t>
            </a:r>
            <a:r>
              <a:rPr lang="ru-RU" sz="2200" b="1" dirty="0">
                <a:ln/>
                <a:solidFill>
                  <a:srgbClr val="FF0000"/>
                </a:solidFill>
                <a:latin typeface="Seattle Sans [RUS by me]" panose="00000400000000000000" pitchFamily="2" charset="0"/>
              </a:rPr>
              <a:t>е</a:t>
            </a:r>
          </a:p>
        </p:txBody>
      </p:sp>
      <p:sp>
        <p:nvSpPr>
          <p:cNvPr id="7" name="Скругленный прямоугольник 6"/>
          <p:cNvSpPr>
            <a:spLocks/>
          </p:cNvSpPr>
          <p:nvPr/>
        </p:nvSpPr>
        <p:spPr>
          <a:xfrm>
            <a:off x="332939" y="2162538"/>
            <a:ext cx="11644796" cy="8247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867" y="2199695"/>
            <a:ext cx="1149538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2913" algn="just"/>
            <a:r>
              <a:rPr lang="ru-RU" sz="2200" b="1" dirty="0">
                <a:ln/>
                <a:latin typeface="Seattle Sans [RUS by me]" panose="00000400000000000000" pitchFamily="2" charset="0"/>
              </a:rPr>
              <a:t>Прохождение предварительного медицинского освидетельствования возлагается на военные комиссариаты (воинские части)</a:t>
            </a:r>
            <a:endParaRPr lang="ru-RU" sz="2200" b="1" dirty="0">
              <a:ln/>
              <a:solidFill>
                <a:srgbClr val="FF0000"/>
              </a:solidFill>
              <a:latin typeface="Seattle Sans [RUS by me]" panose="00000400000000000000" pitchFamily="2" charset="0"/>
            </a:endParaRPr>
          </a:p>
        </p:txBody>
      </p:sp>
      <p:grpSp>
        <p:nvGrpSpPr>
          <p:cNvPr id="9" name="Группа 13"/>
          <p:cNvGrpSpPr>
            <a:grpSpLocks/>
          </p:cNvGrpSpPr>
          <p:nvPr/>
        </p:nvGrpSpPr>
        <p:grpSpPr bwMode="auto">
          <a:xfrm>
            <a:off x="346549" y="3091677"/>
            <a:ext cx="2511822" cy="3082295"/>
            <a:chOff x="658689" y="188956"/>
            <a:chExt cx="840816" cy="1040371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689" y="188956"/>
              <a:ext cx="840816" cy="1040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26"/>
            <p:cNvSpPr>
              <a:spLocks noChangeArrowheads="1"/>
            </p:cNvSpPr>
            <p:nvPr/>
          </p:nvSpPr>
          <p:spPr bwMode="auto">
            <a:xfrm>
              <a:off x="722128" y="204975"/>
              <a:ext cx="745581" cy="98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 anchor="ctr"/>
            <a:lstStyle/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Постановление правительства Российской Федерации</a:t>
              </a:r>
              <a:b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</a:br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от 4 июля 2013 г. </a:t>
              </a:r>
            </a:p>
            <a:p>
              <a:pPr algn="ctr"/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№ 565</a:t>
              </a:r>
            </a:p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  <a:t>«Об утверждении Положения </a:t>
              </a:r>
              <a:b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</a:br>
              <a: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  <a:t>о военно-врачебной экспертизе»</a:t>
              </a:r>
            </a:p>
            <a:p>
              <a:pPr algn="ctr"/>
              <a:endParaRPr lang="ru-RU" altLang="ru-RU" sz="1000" b="1" spc="-50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spc="-50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spc="-50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spc="-50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spc="-50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2013 г.</a:t>
              </a:r>
            </a:p>
          </p:txBody>
        </p:sp>
      </p:grpSp>
      <p:grpSp>
        <p:nvGrpSpPr>
          <p:cNvPr id="13" name="Группа 13"/>
          <p:cNvGrpSpPr>
            <a:grpSpLocks/>
          </p:cNvGrpSpPr>
          <p:nvPr/>
        </p:nvGrpSpPr>
        <p:grpSpPr bwMode="auto">
          <a:xfrm>
            <a:off x="3224053" y="3123688"/>
            <a:ext cx="2511822" cy="3082295"/>
            <a:chOff x="658689" y="188956"/>
            <a:chExt cx="840816" cy="1040371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689" y="188956"/>
              <a:ext cx="840816" cy="1040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26"/>
            <p:cNvSpPr>
              <a:spLocks noChangeArrowheads="1"/>
            </p:cNvSpPr>
            <p:nvPr/>
          </p:nvSpPr>
          <p:spPr bwMode="auto">
            <a:xfrm>
              <a:off x="722128" y="229423"/>
              <a:ext cx="745581" cy="98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 anchor="ctr"/>
            <a:lstStyle/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Приказ Министра обороны Российской Федерации</a:t>
              </a:r>
              <a:b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</a:br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от 20 октября 2014 г. </a:t>
              </a:r>
            </a:p>
            <a:p>
              <a:pPr algn="ctr"/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№ 770</a:t>
              </a:r>
            </a:p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  <a:t>«О мерах по реализации в Вооруженных Силах Российской Федерации правовых актов по вопросам проведения военно-врачебной экспертизы»</a:t>
              </a:r>
            </a:p>
            <a:p>
              <a:pPr algn="ctr"/>
              <a:endParaRPr lang="ru-RU" altLang="ru-RU" sz="1000" b="1" spc="-50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spc="-50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2014 г.</a:t>
              </a: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492" y="3303890"/>
            <a:ext cx="605219" cy="420865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>
            <a:spLocks/>
          </p:cNvSpPr>
          <p:nvPr/>
        </p:nvSpPr>
        <p:spPr>
          <a:xfrm>
            <a:off x="5871667" y="3541246"/>
            <a:ext cx="6024585" cy="211913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42086" y="3732395"/>
            <a:ext cx="5883746" cy="17851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2913" algn="just"/>
            <a:r>
              <a:rPr lang="ru-RU" sz="2200" b="1" spc="-50" dirty="0">
                <a:ln/>
                <a:latin typeface="Seattle Sans [RUS by me]" panose="00000400000000000000" pitchFamily="2" charset="0"/>
              </a:rPr>
              <a:t>Документы кандидатов, признанных </a:t>
            </a:r>
            <a:r>
              <a:rPr lang="ru-RU" sz="22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не годными к поступлению </a:t>
            </a:r>
            <a:r>
              <a:rPr lang="ru-RU" sz="2200" b="1" dirty="0">
                <a:ln/>
                <a:latin typeface="Seattle Sans [RUS by me]" panose="00000400000000000000" pitchFamily="2" charset="0"/>
              </a:rPr>
              <a:t/>
            </a:r>
            <a:br>
              <a:rPr lang="ru-RU" sz="2200" b="1" dirty="0">
                <a:ln/>
                <a:latin typeface="Seattle Sans [RUS by me]" panose="00000400000000000000" pitchFamily="2" charset="0"/>
              </a:rPr>
            </a:br>
            <a:r>
              <a:rPr lang="ru-RU" sz="2200" b="1" dirty="0">
                <a:ln/>
                <a:latin typeface="Seattle Sans [RUS by me]" panose="00000400000000000000" pitchFamily="2" charset="0"/>
              </a:rPr>
              <a:t>при прохождении предварительного медицинского освидетельствования, в училище не направляются.</a:t>
            </a:r>
            <a:endParaRPr lang="ru-RU" sz="2200" b="1" dirty="0">
              <a:ln/>
              <a:solidFill>
                <a:srgbClr val="FF0000"/>
              </a:solidFill>
              <a:latin typeface="Seattle Sans [RUS by me]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85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Franklin Gothic Demi Cond" pitchFamily="34" charset="0"/>
              </a:rPr>
              <a:t>Определение категории профессиональной пригодности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221" y="6374441"/>
            <a:ext cx="509539" cy="444044"/>
          </a:xfrm>
          <a:prstGeom prst="rect">
            <a:avLst/>
          </a:prstGeom>
          <a:effectLst>
            <a:glow rad="152400">
              <a:schemeClr val="accent1">
                <a:alpha val="21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1220" y="6374442"/>
            <a:ext cx="509539" cy="444044"/>
          </a:xfrm>
        </p:spPr>
        <p:txBody>
          <a:bodyPr/>
          <a:lstStyle/>
          <a:p>
            <a:pPr algn="ctr"/>
            <a:fld id="{F9BA2703-0EC3-457A-9946-013C4D6DA5E1}" type="slidenum">
              <a:rPr lang="ru-RU" sz="2000">
                <a:solidFill>
                  <a:srgbClr val="5B9BD5">
                    <a:lumMod val="20000"/>
                    <a:lumOff val="80000"/>
                  </a:srgbClr>
                </a:solidFill>
                <a:latin typeface="Bookman Old Style" panose="02050604050505020204" pitchFamily="18" charset="0"/>
              </a:rPr>
              <a:pPr algn="ctr"/>
              <a:t>9</a:t>
            </a:fld>
            <a:endParaRPr lang="ru-RU" sz="2000" dirty="0">
              <a:solidFill>
                <a:srgbClr val="5B9BD5">
                  <a:lumMod val="20000"/>
                  <a:lumOff val="80000"/>
                </a:srgb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5" name="Группа 13"/>
          <p:cNvGrpSpPr>
            <a:grpSpLocks/>
          </p:cNvGrpSpPr>
          <p:nvPr/>
        </p:nvGrpSpPr>
        <p:grpSpPr bwMode="auto">
          <a:xfrm>
            <a:off x="9272190" y="1029966"/>
            <a:ext cx="2751746" cy="3376710"/>
            <a:chOff x="658689" y="170525"/>
            <a:chExt cx="840816" cy="1040371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689" y="170525"/>
              <a:ext cx="840816" cy="1040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722128" y="210992"/>
              <a:ext cx="745581" cy="98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 anchor="ctr"/>
            <a:lstStyle/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Приказ Министра обороны Российской Федерации</a:t>
              </a:r>
              <a:b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</a:br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от 31 октября 2019 г. </a:t>
              </a:r>
            </a:p>
            <a:p>
              <a:pPr algn="ctr"/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№ 640</a:t>
              </a:r>
            </a:p>
            <a:p>
              <a:pPr algn="ctr"/>
              <a:endParaRPr lang="ru-RU" altLang="ru-RU" sz="1000" b="1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  <a:t>«Об утверждении Инструкции </a:t>
              </a:r>
              <a:b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</a:br>
              <a: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  <a:t>об организации и проведении профессионального </a:t>
              </a:r>
              <a:b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</a:br>
              <a: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  <a:t>психологического отбора </a:t>
              </a:r>
              <a:b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</a:br>
              <a: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  <a:t>в Вооруженных Силах </a:t>
              </a:r>
              <a:b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</a:br>
              <a:r>
                <a:rPr lang="ru-RU" altLang="ru-RU" sz="1000" b="1" spc="-50" dirty="0">
                  <a:solidFill>
                    <a:srgbClr val="FFCC66"/>
                  </a:solidFill>
                  <a:latin typeface="Arial" charset="0"/>
                </a:rPr>
                <a:t>Российской Федерации»</a:t>
              </a:r>
            </a:p>
            <a:p>
              <a:pPr algn="ctr"/>
              <a:endParaRPr lang="ru-RU" altLang="ru-RU" sz="1000" b="1" spc="-50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endParaRPr lang="ru-RU" altLang="ru-RU" sz="1000" b="1" spc="-50" dirty="0">
                <a:solidFill>
                  <a:srgbClr val="FFCC66"/>
                </a:solidFill>
                <a:latin typeface="Arial" charset="0"/>
              </a:endParaRPr>
            </a:p>
            <a:p>
              <a:pPr algn="ctr"/>
              <a:r>
                <a:rPr lang="ru-RU" altLang="ru-RU" sz="1000" b="1" dirty="0">
                  <a:solidFill>
                    <a:srgbClr val="FFCC66"/>
                  </a:solidFill>
                  <a:latin typeface="Arial" charset="0"/>
                </a:rPr>
                <a:t>2019 г.</a:t>
              </a:r>
            </a:p>
          </p:txBody>
        </p:sp>
      </p:grpSp>
      <p:sp>
        <p:nvSpPr>
          <p:cNvPr id="8" name="Скругленный прямоугольник 7"/>
          <p:cNvSpPr>
            <a:spLocks/>
          </p:cNvSpPr>
          <p:nvPr/>
        </p:nvSpPr>
        <p:spPr>
          <a:xfrm>
            <a:off x="133351" y="995783"/>
            <a:ext cx="8957866" cy="119193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925" y="1091547"/>
            <a:ext cx="8537339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Осуществляется с использованием методов:</a:t>
            </a:r>
          </a:p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социально-психологического изучения;</a:t>
            </a:r>
          </a:p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психологического обследования.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420" y="1474731"/>
            <a:ext cx="267550" cy="2663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420" y="1752161"/>
            <a:ext cx="267550" cy="266385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>
            <a:spLocks/>
          </p:cNvSpPr>
          <p:nvPr/>
        </p:nvSpPr>
        <p:spPr>
          <a:xfrm>
            <a:off x="133351" y="2274939"/>
            <a:ext cx="8957866" cy="210724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5926" y="2362157"/>
            <a:ext cx="8537338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Выносимые заключения о профессиональной пригодности (категории профессиональной пригодности):</a:t>
            </a:r>
          </a:p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«</a:t>
            </a:r>
            <a:r>
              <a:rPr lang="ru-RU" sz="2000" b="1" dirty="0">
                <a:ln/>
                <a:solidFill>
                  <a:srgbClr val="00B050"/>
                </a:solidFill>
                <a:latin typeface="Seattle Sans [RUS by me]" panose="00000400000000000000" pitchFamily="2" charset="0"/>
              </a:rPr>
              <a:t>рекомендуется в первую очередь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» - </a:t>
            </a:r>
            <a:r>
              <a:rPr lang="en-US" sz="2000" b="1" dirty="0">
                <a:ln/>
                <a:solidFill>
                  <a:srgbClr val="00B050"/>
                </a:solidFill>
                <a:latin typeface="Seattle Sans [RUS by me]" panose="00000400000000000000" pitchFamily="2" charset="0"/>
              </a:rPr>
              <a:t>I </a:t>
            </a:r>
            <a:r>
              <a:rPr lang="ru-RU" sz="2000" b="1" dirty="0">
                <a:ln/>
                <a:solidFill>
                  <a:srgbClr val="00B050"/>
                </a:solidFill>
                <a:latin typeface="Seattle Sans [RUS by me]" panose="00000400000000000000" pitchFamily="2" charset="0"/>
              </a:rPr>
              <a:t>категория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;</a:t>
            </a:r>
          </a:p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«рекомендуется во вторую очередь» - </a:t>
            </a:r>
            <a:r>
              <a:rPr lang="en-US" sz="2000" b="1" dirty="0">
                <a:ln/>
                <a:latin typeface="Seattle Sans [RUS by me]" panose="00000400000000000000" pitchFamily="2" charset="0"/>
              </a:rPr>
              <a:t>II 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категория;</a:t>
            </a:r>
          </a:p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«рекомендуется условно» - </a:t>
            </a:r>
            <a:r>
              <a:rPr lang="en-US" sz="2000" b="1" dirty="0">
                <a:ln/>
                <a:latin typeface="Seattle Sans [RUS by me]" panose="00000400000000000000" pitchFamily="2" charset="0"/>
              </a:rPr>
              <a:t>III 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категория;</a:t>
            </a:r>
          </a:p>
          <a:p>
            <a:pPr indent="447675"/>
            <a:r>
              <a:rPr lang="ru-RU" sz="2000" b="1" dirty="0">
                <a:ln/>
                <a:latin typeface="Seattle Sans [RUS by me]" panose="00000400000000000000" pitchFamily="2" charset="0"/>
              </a:rPr>
              <a:t>«</a:t>
            </a:r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не рекомендуется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» - </a:t>
            </a:r>
            <a:r>
              <a:rPr lang="en-US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IV </a:t>
            </a:r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категория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420" y="3047643"/>
            <a:ext cx="267550" cy="2663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420" y="3338452"/>
            <a:ext cx="267550" cy="26638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420" y="3646353"/>
            <a:ext cx="267550" cy="2663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420" y="3965492"/>
            <a:ext cx="267550" cy="266385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>
            <a:spLocks/>
          </p:cNvSpPr>
          <p:nvPr/>
        </p:nvSpPr>
        <p:spPr>
          <a:xfrm>
            <a:off x="165660" y="4460851"/>
            <a:ext cx="11858275" cy="85713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5925" y="4534195"/>
            <a:ext cx="1154395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В целях выявления факторов риска в отношении кандидатов с их письменного согласия может проводиться опрос с использованием полиграфа</a:t>
            </a:r>
          </a:p>
        </p:txBody>
      </p:sp>
      <p:sp>
        <p:nvSpPr>
          <p:cNvPr id="22" name="Скругленный прямоугольник 21"/>
          <p:cNvSpPr>
            <a:spLocks/>
          </p:cNvSpPr>
          <p:nvPr/>
        </p:nvSpPr>
        <p:spPr>
          <a:xfrm>
            <a:off x="165660" y="5388559"/>
            <a:ext cx="11858275" cy="85713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 w="28575">
            <a:solidFill>
              <a:schemeClr val="accent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850" kern="0" dirty="0">
              <a:solidFill>
                <a:schemeClr val="tx1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5925" y="5461903"/>
            <a:ext cx="1154395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47675" algn="just"/>
            <a:r>
              <a:rPr lang="ru-RU" sz="2000" b="1" dirty="0">
                <a:ln/>
                <a:latin typeface="Seattle Sans [RUS by me]" panose="00000400000000000000" pitchFamily="2" charset="0"/>
              </a:rPr>
              <a:t>Кандидаты, отнесенные к </a:t>
            </a:r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IV категории профессиональной пригодности</a:t>
            </a:r>
            <a:r>
              <a:rPr lang="ru-RU" sz="2000" b="1" dirty="0">
                <a:ln/>
                <a:latin typeface="Seattle Sans [RUS by me]" panose="00000400000000000000" pitchFamily="2" charset="0"/>
              </a:rPr>
              <a:t>, </a:t>
            </a:r>
            <a:br>
              <a:rPr lang="ru-RU" sz="2000" b="1" dirty="0">
                <a:ln/>
                <a:latin typeface="Seattle Sans [RUS by me]" panose="00000400000000000000" pitchFamily="2" charset="0"/>
              </a:rPr>
            </a:br>
            <a:r>
              <a:rPr lang="ru-RU" sz="2000" b="1" dirty="0">
                <a:ln/>
                <a:latin typeface="Seattle Sans [RUS by me]" panose="00000400000000000000" pitchFamily="2" charset="0"/>
              </a:rPr>
              <a:t>к дальнейшему участию в конкурсе </a:t>
            </a:r>
            <a:r>
              <a:rPr lang="ru-RU" sz="2000" b="1" dirty="0">
                <a:ln/>
                <a:solidFill>
                  <a:srgbClr val="C00000"/>
                </a:solidFill>
                <a:latin typeface="Seattle Sans [RUS by me]" panose="00000400000000000000" pitchFamily="2" charset="0"/>
              </a:rPr>
              <a:t>не допускаются</a:t>
            </a:r>
          </a:p>
        </p:txBody>
      </p:sp>
    </p:spTree>
    <p:extLst>
      <p:ext uri="{BB962C8B-B14F-4D97-AF65-F5344CB8AC3E}">
        <p14:creationId xmlns:p14="http://schemas.microsoft.com/office/powerpoint/2010/main" val="20233927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8 УГШ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 8 УГШ" id="{5DA8495E-293E-4B36-9E1A-210A626861C1}" vid="{DFB268D6-6652-47A7-988A-553AF26E701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8 УГШ</Template>
  <TotalTime>13910</TotalTime>
  <Words>1027</Words>
  <Application>Microsoft Office PowerPoint</Application>
  <PresentationFormat>Произвольный</PresentationFormat>
  <Paragraphs>267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8 УГШ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707</cp:revision>
  <cp:lastPrinted>2023-09-13T10:45:56Z</cp:lastPrinted>
  <dcterms:created xsi:type="dcterms:W3CDTF">2020-10-01T09:41:00Z</dcterms:created>
  <dcterms:modified xsi:type="dcterms:W3CDTF">2025-02-20T03:58:04Z</dcterms:modified>
</cp:coreProperties>
</file>